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1146" r:id="rId3"/>
    <p:sldId id="1158" r:id="rId4"/>
    <p:sldId id="1172" r:id="rId5"/>
    <p:sldId id="1173" r:id="rId6"/>
    <p:sldId id="1153" r:id="rId7"/>
    <p:sldId id="1230" r:id="rId8"/>
    <p:sldId id="1151" r:id="rId9"/>
    <p:sldId id="1191" r:id="rId10"/>
    <p:sldId id="1232" r:id="rId11"/>
    <p:sldId id="1163" r:id="rId12"/>
    <p:sldId id="1179" r:id="rId13"/>
    <p:sldId id="1192" r:id="rId14"/>
    <p:sldId id="1168" r:id="rId15"/>
    <p:sldId id="1210" r:id="rId16"/>
    <p:sldId id="1211" r:id="rId17"/>
    <p:sldId id="1212" r:id="rId18"/>
    <p:sldId id="1213" r:id="rId19"/>
    <p:sldId id="1220" r:id="rId20"/>
    <p:sldId id="1218" r:id="rId21"/>
    <p:sldId id="1169" r:id="rId22"/>
    <p:sldId id="1225" r:id="rId23"/>
    <p:sldId id="1144" r:id="rId24"/>
    <p:sldId id="1180" r:id="rId25"/>
    <p:sldId id="1194" r:id="rId26"/>
    <p:sldId id="1205" r:id="rId27"/>
    <p:sldId id="1206" r:id="rId28"/>
    <p:sldId id="1207" r:id="rId29"/>
    <p:sldId id="1208" r:id="rId30"/>
    <p:sldId id="1204" r:id="rId31"/>
    <p:sldId id="1159" r:id="rId32"/>
    <p:sldId id="1154" r:id="rId33"/>
    <p:sldId id="1219" r:id="rId34"/>
    <p:sldId id="1195" r:id="rId35"/>
    <p:sldId id="1160" r:id="rId36"/>
    <p:sldId id="268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590" y="91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FD81-A65A-437F-8CF6-5CE2CE0E96B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FCCE-983C-4FD0-A861-62BEBFD90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Once-only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9FCCE-983C-4FD0-A861-62BEBFD90E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6351"/>
            <a:ext cx="9169804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1803400"/>
            <a:ext cx="5826719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3038126"/>
            <a:ext cx="582671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2724150"/>
            <a:ext cx="5419804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52800"/>
            <a:ext cx="6347715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90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8991"/>
            <a:ext cx="6347715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3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457200"/>
            <a:ext cx="607218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2" y="592784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16491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60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457200"/>
            <a:ext cx="6341465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3009900"/>
            <a:ext cx="6347716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457201"/>
            <a:ext cx="978812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457201"/>
            <a:ext cx="5195026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50"/>
            <a:ext cx="8410604" cy="4572000"/>
          </a:xfrm>
        </p:spPr>
        <p:txBody>
          <a:bodyPr anchor="ctr"/>
          <a:lstStyle>
            <a:lvl1pPr marL="0" indent="0" algn="just">
              <a:lnSpc>
                <a:spcPct val="150000"/>
              </a:lnSpc>
              <a:spcBef>
                <a:spcPts val="600"/>
              </a:spcBef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1913" indent="0" algn="just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None/>
              <a:tabLst>
                <a:tab pos="463550" algn="l"/>
              </a:tabLst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1913" indent="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None/>
              <a:tabLst>
                <a:tab pos="463550" algn="l"/>
              </a:tabLst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61913" indent="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None/>
              <a:tabLst>
                <a:tab pos="463550" algn="l"/>
              </a:tabLst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61913" indent="0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35DBC2-34E8-4889-878E-B15FE117CBA7}" type="datetime1">
              <a:rPr lang="vi-VN" smtClean="0"/>
              <a:pPr>
                <a:defRPr/>
              </a:pPr>
              <a:t>17/08/2022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Văn </a:t>
            </a:r>
            <a:r>
              <a:rPr lang="en-US" dirty="0" err="1"/>
              <a:t>phòng</a:t>
            </a:r>
            <a:r>
              <a:rPr lang="en-US" dirty="0"/>
              <a:t> Chính </a:t>
            </a:r>
            <a:r>
              <a:rPr lang="en-US" dirty="0" err="1"/>
              <a:t>phủ</a:t>
            </a:r>
            <a:endParaRPr lang="vi-V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951C2-B09E-41F3-8963-725617ED51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46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25651"/>
            <a:ext cx="6347715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3395586"/>
            <a:ext cx="6347715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5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4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3953"/>
            <a:ext cx="2790182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386194"/>
            <a:ext cx="3386037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82802"/>
            <a:ext cx="2790182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6351"/>
            <a:ext cx="9169805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93A2-AE3F-459E-83E3-E9177979925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6D1D61-BFEE-48CA-B6C9-7891F9C1A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7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dichvucong.gov.vn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282F5-C229-41F3-8E87-A88E8BA31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40" y="2876550"/>
            <a:ext cx="2072720" cy="1920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200150"/>
            <a:ext cx="678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NỐI, CHIA SẺ DỮ LIỆU </a:t>
            </a:r>
          </a:p>
          <a:p>
            <a:pPr algn="ctr"/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THỦ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CHÍNH, </a:t>
            </a:r>
          </a:p>
          <a:p>
            <a:pPr algn="ctr"/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DỊC VỤ CÔNG TRỰC TUYẾN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459147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8/2022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45028-D5B8-4653-960E-7622934768FE}"/>
              </a:ext>
            </a:extLst>
          </p:cNvPr>
          <p:cNvSpPr txBox="1"/>
          <p:nvPr/>
        </p:nvSpPr>
        <p:spPr>
          <a:xfrm>
            <a:off x="2114550" y="18269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PHÒNG CHÍNH PHỦ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9" y="351866"/>
            <a:ext cx="4419600" cy="57150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danh, xác thực điện tử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 descr="HT xac thuc (1).jpg">
            <a:extLst>
              <a:ext uri="{FF2B5EF4-FFF2-40B4-BE49-F238E27FC236}">
                <a16:creationId xmlns:a16="http://schemas.microsoft.com/office/drawing/2014/main" id="{48C66D1B-44C9-47DC-80AD-D54442045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670" y="1155326"/>
            <a:ext cx="4614659" cy="3657600"/>
          </a:xfrm>
        </p:spPr>
      </p:pic>
    </p:spTree>
    <p:extLst>
      <p:ext uri="{BB962C8B-B14F-4D97-AF65-F5344CB8AC3E}">
        <p14:creationId xmlns:p14="http://schemas.microsoft.com/office/powerpoint/2010/main" val="34561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33" y="209550"/>
            <a:ext cx="6671734" cy="570797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B1C27-DA07-426F-BAB5-925D6CD1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66" y="971550"/>
            <a:ext cx="6576267" cy="3410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61200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13,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31/2021/QĐ-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TTg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0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964" y="233680"/>
            <a:ext cx="6671734" cy="570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A4071-0546-45D8-84A4-7DCBB1E8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68" y="1099820"/>
            <a:ext cx="3286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172" y="199008"/>
            <a:ext cx="51054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danh, xác thực điện tử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13395-860D-45E5-8F40-7ECAD1E61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0" t="8519" r="50978" b="37817"/>
          <a:stretch/>
        </p:blipFill>
        <p:spPr>
          <a:xfrm>
            <a:off x="5734984" y="630951"/>
            <a:ext cx="2951816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2BADB-5089-4961-9421-4DEB7296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8519" r="34166" b="8519"/>
          <a:stretch/>
        </p:blipFill>
        <p:spPr>
          <a:xfrm>
            <a:off x="6248400" y="2646770"/>
            <a:ext cx="2133600" cy="2297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91F65-A593-4372-A553-2DEEC0E9C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750"/>
            <a:ext cx="4890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TTHC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17/8/2022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975541-D719-4C2E-9BA7-36FB4C80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98858"/>
              </p:ext>
            </p:extLst>
          </p:nvPr>
        </p:nvGraphicFramePr>
        <p:xfrm>
          <a:off x="2895600" y="1352550"/>
          <a:ext cx="4190999" cy="319097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5649">
                  <a:extLst>
                    <a:ext uri="{9D8B030D-6E8A-4147-A177-3AD203B41FA5}">
                      <a16:colId xmlns:a16="http://schemas.microsoft.com/office/drawing/2014/main" val="2650908117"/>
                    </a:ext>
                  </a:extLst>
                </a:gridCol>
                <a:gridCol w="2851608">
                  <a:extLst>
                    <a:ext uri="{9D8B030D-6E8A-4147-A177-3AD203B41FA5}">
                      <a16:colId xmlns:a16="http://schemas.microsoft.com/office/drawing/2014/main" val="439760973"/>
                    </a:ext>
                  </a:extLst>
                </a:gridCol>
                <a:gridCol w="993742">
                  <a:extLst>
                    <a:ext uri="{9D8B030D-6E8A-4147-A177-3AD203B41FA5}">
                      <a16:colId xmlns:a16="http://schemas.microsoft.com/office/drawing/2014/main" val="745391783"/>
                    </a:ext>
                  </a:extLst>
                </a:gridCol>
              </a:tblGrid>
              <a:tr h="19380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SƠ</a:t>
                      </a:r>
                      <a:endParaRPr lang="en-US" sz="13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5244406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 Tài chính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13.623.522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6790051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 hiểm xã hội Việt Nam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2.302.041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4471033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Long 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1.121.182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8826924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Thành phố Hà Nội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1.061.433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1053779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Hải Dương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1.042.219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3858202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Tiền Giang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889.778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4703699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Đắk Lắk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877.527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0279826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Đồng Nai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868.146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9434350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 đoàn Điện lực Việt Nam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795.557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6131091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 Công </a:t>
                      </a:r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676.517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8714600"/>
                  </a:ext>
                </a:extLst>
              </a:tr>
              <a:tr h="1614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Lâm Đồng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553.652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779652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3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Thái Nguyên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532.579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1441241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3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Khánh Hòa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510.709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6956128"/>
                  </a:ext>
                </a:extLst>
              </a:tr>
              <a:tr h="20831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3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UBND tỉnh Bình Dương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kern="1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479.874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B9EF8-C8B0-4ED4-B4C2-A77B80E4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73" y="666750"/>
            <a:ext cx="832125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2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D6534-527D-40C9-BD20-54D5E659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3" y="1117226"/>
            <a:ext cx="4295907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EE896-1707-49B2-8CCA-11207C85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7226"/>
            <a:ext cx="43235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D5C01-5D76-4D99-BE03-6D57CE3D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61" y="1123950"/>
            <a:ext cx="72570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FB575-212C-42DF-84B7-E761ACD7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5" y="1123950"/>
            <a:ext cx="795461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FF27A-D1DF-4568-BAA3-B52F4F16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47750"/>
            <a:ext cx="7620000" cy="38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0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0005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CỔNG DỊCH VỤ CÔNG QUỐC GIA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CỔNG DỊCH VỤ CÔNG CẤP BỘ, CẤP TỈNH</a:t>
            </a: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0933C008-8115-436B-BEB8-67118CB0EEDD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95300" y="1562100"/>
            <a:ext cx="8153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b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A3602-CAEB-4E39-95C7-8CBF0167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5" y="1200150"/>
            <a:ext cx="75819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0"/>
            <a:ext cx="58674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17/8/2022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06A08C-A640-4660-9F39-4200E7169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01385"/>
              </p:ext>
            </p:extLst>
          </p:nvPr>
        </p:nvGraphicFramePr>
        <p:xfrm>
          <a:off x="1219200" y="971550"/>
          <a:ext cx="6705600" cy="38968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7964338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8418456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9428222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4560176"/>
                    </a:ext>
                  </a:extLst>
                </a:gridCol>
              </a:tblGrid>
              <a:tr h="184935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GIAO DỊCH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 THÀNH CÔNG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3" marR="45153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TIỀN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3" marR="45153" marT="0" marB="0"/>
                </a:tc>
                <a:extLst>
                  <a:ext uri="{0D108BD9-81ED-4DB2-BD59-A6C34878D82A}">
                    <a16:rowId xmlns:a16="http://schemas.microsoft.com/office/drawing/2014/main" val="1895320501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Tất cả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715482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456190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1,893,638,461,741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8190117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Tổng cục Thuế - Bộ Tài chính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388264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1,780,774,633,831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7172406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Bộ Công 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122679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73,002,309,500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0338538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Bảo hiểm xã hội Việt Nam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26,838,542,868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9058767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Bình Định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4,656,211,286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4432688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Vĩnh Phúc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3,814,976,551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5086837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Lâm Đồng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855,966,000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2284573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Tập đoàn Điện lực Việt Nam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698,722,561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8778475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Bắc Ninh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633,303,007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0736249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Bình Phước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546,406,086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6788160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Bộ Giao thông vận tải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401,180,000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3893154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Cà Mau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240,803,500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4421851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Thành phố Cần Thơ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206,290,000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0830244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Quảng Trị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116,909,000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3754144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Thành phố Hải Phòng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98,150,000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1360669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Bắc Giang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94,494,000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398134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Nghệ 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83,321,000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638718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Hà Giang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83,025,500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8699453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vi-V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Bình Dương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70,933,001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7845612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tỉnh Hà Nam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64,632,000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28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28600"/>
            <a:ext cx="58674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15/6/2022)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28B99-B020-4246-9461-9E692FE05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82687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917B59E8-120B-4298-B9A0-FE3D3969A550}"/>
              </a:ext>
            </a:extLst>
          </p:cNvPr>
          <p:cNvSpPr/>
          <p:nvPr/>
        </p:nvSpPr>
        <p:spPr>
          <a:xfrm>
            <a:off x="6016136" y="1045387"/>
            <a:ext cx="1817077" cy="305312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5C201"/>
            </a:solidFill>
            <a:prstDash val="dash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62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4" name="Picture 29">
            <a:extLst>
              <a:ext uri="{FF2B5EF4-FFF2-40B4-BE49-F238E27FC236}">
                <a16:creationId xmlns:a16="http://schemas.microsoft.com/office/drawing/2014/main" id="{3959E1EC-6DB1-4C95-A7AC-BE438573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48" y="1212441"/>
            <a:ext cx="1016977" cy="82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0">
            <a:extLst>
              <a:ext uri="{FF2B5EF4-FFF2-40B4-BE49-F238E27FC236}">
                <a16:creationId xmlns:a16="http://schemas.microsoft.com/office/drawing/2014/main" id="{5765CA37-122F-4591-B763-15431F74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0" y="2299131"/>
            <a:ext cx="1016977" cy="82647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31">
            <a:extLst>
              <a:ext uri="{FF2B5EF4-FFF2-40B4-BE49-F238E27FC236}">
                <a16:creationId xmlns:a16="http://schemas.microsoft.com/office/drawing/2014/main" id="{33A7D275-0015-4E04-BF05-57A53813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4" y="3245281"/>
            <a:ext cx="1015512" cy="8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>
            <a:extLst>
              <a:ext uri="{FF2B5EF4-FFF2-40B4-BE49-F238E27FC236}">
                <a16:creationId xmlns:a16="http://schemas.microsoft.com/office/drawing/2014/main" id="{848995E6-4253-45EB-8F56-01D928CB3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84" y="2455299"/>
            <a:ext cx="1455226" cy="11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Straight Arrow Connector 34">
            <a:extLst>
              <a:ext uri="{FF2B5EF4-FFF2-40B4-BE49-F238E27FC236}">
                <a16:creationId xmlns:a16="http://schemas.microsoft.com/office/drawing/2014/main" id="{639E81C5-1D82-4C22-AFEA-60C3640BC7EB}"/>
              </a:ext>
            </a:extLst>
          </p:cNvPr>
          <p:cNvCxnSpPr>
            <a:cxnSpLocks/>
          </p:cNvCxnSpPr>
          <p:nvPr/>
        </p:nvCxnSpPr>
        <p:spPr bwMode="auto">
          <a:xfrm>
            <a:off x="2921244" y="2997280"/>
            <a:ext cx="82354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Straight Arrow Connector 35">
            <a:extLst>
              <a:ext uri="{FF2B5EF4-FFF2-40B4-BE49-F238E27FC236}">
                <a16:creationId xmlns:a16="http://schemas.microsoft.com/office/drawing/2014/main" id="{C84328B6-71A6-4F83-9A4B-F484EA735A37}"/>
              </a:ext>
            </a:extLst>
          </p:cNvPr>
          <p:cNvCxnSpPr>
            <a:cxnSpLocks/>
          </p:cNvCxnSpPr>
          <p:nvPr/>
        </p:nvCxnSpPr>
        <p:spPr bwMode="auto">
          <a:xfrm>
            <a:off x="6060097" y="1432249"/>
            <a:ext cx="0" cy="204421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Straight Arrow Connector 37">
            <a:extLst>
              <a:ext uri="{FF2B5EF4-FFF2-40B4-BE49-F238E27FC236}">
                <a16:creationId xmlns:a16="http://schemas.microsoft.com/office/drawing/2014/main" id="{95901DF6-3C13-41E5-A481-9BD200A4605A}"/>
              </a:ext>
            </a:extLst>
          </p:cNvPr>
          <p:cNvCxnSpPr>
            <a:cxnSpLocks/>
          </p:cNvCxnSpPr>
          <p:nvPr/>
        </p:nvCxnSpPr>
        <p:spPr bwMode="auto">
          <a:xfrm>
            <a:off x="6046909" y="1424555"/>
            <a:ext cx="35469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Straight Arrow Connector 38">
            <a:extLst>
              <a:ext uri="{FF2B5EF4-FFF2-40B4-BE49-F238E27FC236}">
                <a16:creationId xmlns:a16="http://schemas.microsoft.com/office/drawing/2014/main" id="{43067FD0-8454-40F6-A741-4E1A966FEEA6}"/>
              </a:ext>
            </a:extLst>
          </p:cNvPr>
          <p:cNvCxnSpPr>
            <a:cxnSpLocks/>
          </p:cNvCxnSpPr>
          <p:nvPr/>
        </p:nvCxnSpPr>
        <p:spPr bwMode="auto">
          <a:xfrm>
            <a:off x="6067425" y="3466568"/>
            <a:ext cx="3341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Straight Arrow Connector 39">
            <a:extLst>
              <a:ext uri="{FF2B5EF4-FFF2-40B4-BE49-F238E27FC236}">
                <a16:creationId xmlns:a16="http://schemas.microsoft.com/office/drawing/2014/main" id="{0905CE1A-82AA-4A44-8788-577E99E24C32}"/>
              </a:ext>
            </a:extLst>
          </p:cNvPr>
          <p:cNvCxnSpPr>
            <a:cxnSpLocks/>
          </p:cNvCxnSpPr>
          <p:nvPr/>
        </p:nvCxnSpPr>
        <p:spPr bwMode="auto">
          <a:xfrm flipH="1">
            <a:off x="2921244" y="3102787"/>
            <a:ext cx="80449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0">
            <a:extLst>
              <a:ext uri="{FF2B5EF4-FFF2-40B4-BE49-F238E27FC236}">
                <a16:creationId xmlns:a16="http://schemas.microsoft.com/office/drawing/2014/main" id="{C67B4BD9-316F-4436-AA64-39DED14D09C4}"/>
              </a:ext>
            </a:extLst>
          </p:cNvPr>
          <p:cNvSpPr txBox="1"/>
          <p:nvPr/>
        </p:nvSpPr>
        <p:spPr>
          <a:xfrm>
            <a:off x="1341742" y="3783774"/>
            <a:ext cx="19152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10F78A4C-AEB3-4999-A9EA-4F6E8C717BCB}"/>
              </a:ext>
            </a:extLst>
          </p:cNvPr>
          <p:cNvSpPr txBox="1"/>
          <p:nvPr/>
        </p:nvSpPr>
        <p:spPr>
          <a:xfrm>
            <a:off x="3778132" y="3768297"/>
            <a:ext cx="1406769" cy="66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46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</a:t>
            </a:r>
            <a:r>
              <a:rPr lang="en-US" sz="1846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46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Dữ</a:t>
            </a:r>
            <a:r>
              <a:rPr lang="en-US" sz="1846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46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liệu</a:t>
            </a:r>
            <a:endParaRPr lang="en-US" sz="1846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846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1846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danh</a:t>
            </a:r>
            <a:r>
              <a:rPr lang="en-US" sz="1846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46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1846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136" name="TextBox 45">
            <a:extLst>
              <a:ext uri="{FF2B5EF4-FFF2-40B4-BE49-F238E27FC236}">
                <a16:creationId xmlns:a16="http://schemas.microsoft.com/office/drawing/2014/main" id="{1CAAB393-4BEB-44FE-AE5C-A9DC4AFB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813" y="676110"/>
            <a:ext cx="168812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15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số</a:t>
            </a:r>
          </a:p>
        </p:txBody>
      </p:sp>
      <p:pic>
        <p:nvPicPr>
          <p:cNvPr id="5138" name="Picture 4" descr="dvc_banner.jpg">
            <a:extLst>
              <a:ext uri="{FF2B5EF4-FFF2-40B4-BE49-F238E27FC236}">
                <a16:creationId xmlns:a16="http://schemas.microsoft.com/office/drawing/2014/main" id="{C61D79F2-145A-4123-8E61-766ED2E9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21544" r="3226" b="40338"/>
          <a:stretch>
            <a:fillRect/>
          </a:stretch>
        </p:blipFill>
        <p:spPr bwMode="auto">
          <a:xfrm>
            <a:off x="2767746" y="1971916"/>
            <a:ext cx="3210109" cy="37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>
            <a:extLst>
              <a:ext uri="{FF2B5EF4-FFF2-40B4-BE49-F238E27FC236}">
                <a16:creationId xmlns:a16="http://schemas.microsoft.com/office/drawing/2014/main" id="{A9C27C78-FC2F-416C-A583-6E700522C97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8132" y="2395693"/>
            <a:ext cx="1472772" cy="11981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Graphic 30" descr="Paper">
            <a:extLst>
              <a:ext uri="{FF2B5EF4-FFF2-40B4-BE49-F238E27FC236}">
                <a16:creationId xmlns:a16="http://schemas.microsoft.com/office/drawing/2014/main" id="{B41E8801-9766-47B9-9AEE-6ACB96D6B3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0368" y="2137127"/>
            <a:ext cx="424228" cy="318171"/>
          </a:xfrm>
          <a:prstGeom prst="rect">
            <a:avLst/>
          </a:prstGeom>
        </p:spPr>
      </p:pic>
      <p:pic>
        <p:nvPicPr>
          <p:cNvPr id="47" name="Graphic 46" descr="Paper">
            <a:extLst>
              <a:ext uri="{FF2B5EF4-FFF2-40B4-BE49-F238E27FC236}">
                <a16:creationId xmlns:a16="http://schemas.microsoft.com/office/drawing/2014/main" id="{EB860054-0916-4E7A-BBF1-69F4FA4A2E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19612" y="2180699"/>
            <a:ext cx="424228" cy="318171"/>
          </a:xfrm>
          <a:prstGeom prst="rect">
            <a:avLst/>
          </a:prstGeom>
        </p:spPr>
      </p:pic>
      <p:pic>
        <p:nvPicPr>
          <p:cNvPr id="48" name="Graphic 47" descr="Paper">
            <a:extLst>
              <a:ext uri="{FF2B5EF4-FFF2-40B4-BE49-F238E27FC236}">
                <a16:creationId xmlns:a16="http://schemas.microsoft.com/office/drawing/2014/main" id="{ACEE7FF6-82D6-49FB-84A9-AC7F174711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35168" y="2365727"/>
            <a:ext cx="424228" cy="318171"/>
          </a:xfrm>
          <a:prstGeom prst="rect">
            <a:avLst/>
          </a:prstGeom>
        </p:spPr>
      </p:pic>
      <p:pic>
        <p:nvPicPr>
          <p:cNvPr id="49" name="Graphic 48" descr="Paper">
            <a:extLst>
              <a:ext uri="{FF2B5EF4-FFF2-40B4-BE49-F238E27FC236}">
                <a16:creationId xmlns:a16="http://schemas.microsoft.com/office/drawing/2014/main" id="{96717DE6-C9E0-4234-848A-A06A5C9BE3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45988" y="2285102"/>
            <a:ext cx="424228" cy="318171"/>
          </a:xfrm>
          <a:prstGeom prst="rect">
            <a:avLst/>
          </a:prstGeom>
        </p:spPr>
      </p:pic>
      <p:pic>
        <p:nvPicPr>
          <p:cNvPr id="50" name="Graphic 49" descr="Paper">
            <a:extLst>
              <a:ext uri="{FF2B5EF4-FFF2-40B4-BE49-F238E27FC236}">
                <a16:creationId xmlns:a16="http://schemas.microsoft.com/office/drawing/2014/main" id="{431FA65C-DDB7-4236-9A03-1CD9F557E6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5075" y="2830104"/>
            <a:ext cx="424228" cy="318171"/>
          </a:xfrm>
          <a:prstGeom prst="rect">
            <a:avLst/>
          </a:prstGeom>
        </p:spPr>
      </p:pic>
      <p:pic>
        <p:nvPicPr>
          <p:cNvPr id="51" name="Graphic 50" descr="Paper">
            <a:extLst>
              <a:ext uri="{FF2B5EF4-FFF2-40B4-BE49-F238E27FC236}">
                <a16:creationId xmlns:a16="http://schemas.microsoft.com/office/drawing/2014/main" id="{C77C976C-EDC0-4DB3-9713-BDF2216C3B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1454" y="3773626"/>
            <a:ext cx="424228" cy="318171"/>
          </a:xfrm>
          <a:prstGeom prst="rect">
            <a:avLst/>
          </a:prstGeom>
        </p:spPr>
      </p:pic>
      <p:pic>
        <p:nvPicPr>
          <p:cNvPr id="52" name="Graphic 51" descr="Paper">
            <a:extLst>
              <a:ext uri="{FF2B5EF4-FFF2-40B4-BE49-F238E27FC236}">
                <a16:creationId xmlns:a16="http://schemas.microsoft.com/office/drawing/2014/main" id="{7C6A31CD-B7DC-495A-A774-9979CFB782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08985" y="3735010"/>
            <a:ext cx="424228" cy="318171"/>
          </a:xfrm>
          <a:prstGeom prst="rect">
            <a:avLst/>
          </a:prstGeom>
        </p:spPr>
      </p:pic>
      <p:pic>
        <p:nvPicPr>
          <p:cNvPr id="53" name="Graphic 52" descr="Paper">
            <a:extLst>
              <a:ext uri="{FF2B5EF4-FFF2-40B4-BE49-F238E27FC236}">
                <a16:creationId xmlns:a16="http://schemas.microsoft.com/office/drawing/2014/main" id="{A0E0A157-105F-4C87-804C-18DACCFDA3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1332" y="1417275"/>
            <a:ext cx="424228" cy="318171"/>
          </a:xfrm>
          <a:prstGeom prst="rect">
            <a:avLst/>
          </a:prstGeom>
        </p:spPr>
      </p:pic>
      <p:cxnSp>
        <p:nvCxnSpPr>
          <p:cNvPr id="55" name="Straight Arrow Connector 37">
            <a:extLst>
              <a:ext uri="{FF2B5EF4-FFF2-40B4-BE49-F238E27FC236}">
                <a16:creationId xmlns:a16="http://schemas.microsoft.com/office/drawing/2014/main" id="{DBD3A851-7D13-4809-B845-F2127DD68CA6}"/>
              </a:ext>
            </a:extLst>
          </p:cNvPr>
          <p:cNvCxnSpPr>
            <a:cxnSpLocks/>
            <a:endCxn id="5125" idx="1"/>
          </p:cNvCxnSpPr>
          <p:nvPr/>
        </p:nvCxnSpPr>
        <p:spPr bwMode="auto">
          <a:xfrm>
            <a:off x="6067425" y="2712369"/>
            <a:ext cx="382465" cy="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5612F94E-2204-4E63-8B2C-3AE4A85C7C4F}"/>
              </a:ext>
            </a:extLst>
          </p:cNvPr>
          <p:cNvSpPr/>
          <p:nvPr/>
        </p:nvSpPr>
        <p:spPr>
          <a:xfrm>
            <a:off x="5238018" y="2896839"/>
            <a:ext cx="1211871" cy="619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CBB11-9D49-4305-9F9C-5A03215508D4}"/>
              </a:ext>
            </a:extLst>
          </p:cNvPr>
          <p:cNvSpPr txBox="1"/>
          <p:nvPr/>
        </p:nvSpPr>
        <p:spPr>
          <a:xfrm>
            <a:off x="1219200" y="17713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KẾT NỐI, CHIA SẺ - TÁI CẤU TRÚC QUY TRÌNH NGHIỆP 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E51BE3-CBFC-4CDE-B0D9-C8264CC205A6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3257000" y="4098516"/>
            <a:ext cx="521132" cy="8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033" y="438150"/>
            <a:ext cx="5985934" cy="5143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TTHC, DVC –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654B-CC8C-436C-B3B4-D01C50F5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565" y="1504950"/>
            <a:ext cx="6862235" cy="28320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DVCQG (CSDL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TTHC)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31/2021/QĐ-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TTHC.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9318/VPCP-KSTT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21/12/2021.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1552/BTTTT-THH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26/4/2022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06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1.0)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2916/VPCP-KSTT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10/5/2022.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0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716" y="133350"/>
            <a:ext cx="6650567" cy="50863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7222" r="22110" b="4027"/>
          <a:stretch/>
        </p:blipFill>
        <p:spPr bwMode="auto">
          <a:xfrm>
            <a:off x="1485900" y="794385"/>
            <a:ext cx="6172200" cy="408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3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0CC4F-06C1-4E46-AFE4-3775AC25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" y="1504950"/>
            <a:ext cx="8459952" cy="2984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7CB557-4C78-4B7F-BB3D-BAC86B176A10}"/>
              </a:ext>
            </a:extLst>
          </p:cNvPr>
          <p:cNvSpPr txBox="1"/>
          <p:nvPr/>
        </p:nvSpPr>
        <p:spPr>
          <a:xfrm>
            <a:off x="3124200" y="2095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1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7CB557-4C78-4B7F-BB3D-BAC86B176A10}"/>
              </a:ext>
            </a:extLst>
          </p:cNvPr>
          <p:cNvSpPr txBox="1"/>
          <p:nvPr/>
        </p:nvSpPr>
        <p:spPr>
          <a:xfrm>
            <a:off x="3124200" y="2095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0CEC7-1488-4A29-AEFF-8AA00F44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71550"/>
            <a:ext cx="8001000" cy="3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7CB557-4C78-4B7F-BB3D-BAC86B176A10}"/>
              </a:ext>
            </a:extLst>
          </p:cNvPr>
          <p:cNvSpPr txBox="1"/>
          <p:nvPr/>
        </p:nvSpPr>
        <p:spPr>
          <a:xfrm>
            <a:off x="3124200" y="2095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A46F3-1800-4E64-81FC-2047C949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3214"/>
            <a:ext cx="8229600" cy="42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4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7CB557-4C78-4B7F-BB3D-BAC86B176A10}"/>
              </a:ext>
            </a:extLst>
          </p:cNvPr>
          <p:cNvSpPr txBox="1"/>
          <p:nvPr/>
        </p:nvSpPr>
        <p:spPr>
          <a:xfrm>
            <a:off x="3124200" y="2095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676A7-321D-48D2-B406-1E371540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23950"/>
            <a:ext cx="8458200" cy="32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3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33098"/>
            <a:ext cx="606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 NHẤT HTTT GIẢI QUYẾT TTHC</a:t>
            </a:r>
          </a:p>
        </p:txBody>
      </p:sp>
      <p:pic>
        <p:nvPicPr>
          <p:cNvPr id="5" name="Content Placeholder 10" descr="20190418 Mo hinh ket noi Cong DVCQG (1).jpg">
            <a:extLst>
              <a:ext uri="{FF2B5EF4-FFF2-40B4-BE49-F238E27FC236}">
                <a16:creationId xmlns:a16="http://schemas.microsoft.com/office/drawing/2014/main" id="{B3701D76-9D27-4896-9A54-4DDD9C3C4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52" y="1028701"/>
            <a:ext cx="5283459" cy="3636062"/>
          </a:xfrm>
        </p:spPr>
      </p:pic>
    </p:spTree>
    <p:extLst>
      <p:ext uri="{BB962C8B-B14F-4D97-AF65-F5344CB8AC3E}">
        <p14:creationId xmlns:p14="http://schemas.microsoft.com/office/powerpoint/2010/main" val="3729856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2901"/>
            <a:ext cx="6671734" cy="57079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CSDLQG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CSDL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FAE93-30C2-4C4B-84A7-001E4A720834}"/>
              </a:ext>
            </a:extLst>
          </p:cNvPr>
          <p:cNvSpPr txBox="1"/>
          <p:nvPr/>
        </p:nvSpPr>
        <p:spPr>
          <a:xfrm>
            <a:off x="778024" y="1047750"/>
            <a:ext cx="7401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1832/BTTTT-THH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16/05/2022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TTTT v/v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DVCTT: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CSDL, HTTT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(NDXP)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67FBF-648B-4F4F-B2F8-ED4DFC5BD24D}"/>
              </a:ext>
            </a:extLst>
          </p:cNvPr>
          <p:cNvSpPr txBox="1"/>
          <p:nvPr/>
        </p:nvSpPr>
        <p:spPr>
          <a:xfrm>
            <a:off x="4800600" y="2609700"/>
            <a:ext cx="1828800" cy="6014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35B26-B084-41B8-ACB3-5C0AAA895CF9}"/>
              </a:ext>
            </a:extLst>
          </p:cNvPr>
          <p:cNvSpPr txBox="1"/>
          <p:nvPr/>
        </p:nvSpPr>
        <p:spPr>
          <a:xfrm>
            <a:off x="2057400" y="2623650"/>
            <a:ext cx="18288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TTHC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6C939C-E1A6-4A1D-B23B-0D4BD2FCDF01}"/>
              </a:ext>
            </a:extLst>
          </p:cNvPr>
          <p:cNvCxnSpPr>
            <a:stCxn id="6" idx="3"/>
            <a:endCxn id="4" idx="1"/>
          </p:cNvCxnSpPr>
          <p:nvPr/>
        </p:nvCxnSpPr>
        <p:spPr>
          <a:xfrm flipV="1">
            <a:off x="3886200" y="2910413"/>
            <a:ext cx="914400" cy="5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70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F994-969A-40B4-896F-E577029C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5750"/>
            <a:ext cx="5890513" cy="5715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CSDLQG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1C5B2-464C-4C9E-B795-A0B7EA2C1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1" t="3433" r="9976" b="30418"/>
          <a:stretch/>
        </p:blipFill>
        <p:spPr>
          <a:xfrm>
            <a:off x="499806" y="1504950"/>
            <a:ext cx="81443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0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2" y="285750"/>
            <a:ext cx="6595535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CSDLQG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654B-CC8C-436C-B3B4-D01C50F5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566" y="2914651"/>
            <a:ext cx="6739469" cy="14223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CCCD/CMND;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606D8-D343-4044-9A7E-59A846FA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7" y="1171575"/>
            <a:ext cx="7448886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5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172" y="199008"/>
            <a:ext cx="51054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86A70-5B79-4905-9132-34780C2D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6" y="829692"/>
            <a:ext cx="740866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228601"/>
            <a:ext cx="6688667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" b="16275"/>
          <a:stretch/>
        </p:blipFill>
        <p:spPr bwMode="auto">
          <a:xfrm>
            <a:off x="2276461" y="814667"/>
            <a:ext cx="45910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7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C8D-BC30-410B-84F1-60837500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3007"/>
            <a:ext cx="6688667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DVC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CSDLQG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" b="58889"/>
          <a:stretch/>
        </p:blipFill>
        <p:spPr>
          <a:xfrm>
            <a:off x="1600200" y="819150"/>
            <a:ext cx="6218766" cy="42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2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5750"/>
            <a:ext cx="841060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5000" b="1" dirty="0">
                <a:solidFill>
                  <a:srgbClr val="C00000"/>
                </a:solidFill>
              </a:rPr>
              <a:t>XIN CÁM ƠN!</a:t>
            </a:r>
          </a:p>
          <a:p>
            <a:pPr algn="ctr"/>
            <a:endParaRPr lang="en-GB" sz="3000" b="1" dirty="0"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951C2-B09E-41F3-8963-725617ED5102}" type="slidenum">
              <a:rPr lang="vi-VN" smtClean="0"/>
              <a:pPr>
                <a:defRPr/>
              </a:pPr>
              <a:t>36</a:t>
            </a:fld>
            <a:endParaRPr lang="vi-VN"/>
          </a:p>
        </p:txBody>
      </p:sp>
      <p:pic>
        <p:nvPicPr>
          <p:cNvPr id="4" name="Picture 3" descr="dvc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813843"/>
            <a:ext cx="6934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5385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DỊCH VỤ TÍCH HỢP, CHIA SẺ DỮ LIỆU (API)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0AF1A-2546-49D4-A236-EEB2ADC04C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8776" r="9838" b="18867"/>
          <a:stretch/>
        </p:blipFill>
        <p:spPr>
          <a:xfrm>
            <a:off x="1524000" y="1143000"/>
            <a:ext cx="5943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129-3D36-4A4F-A940-BD93B8E7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34" y="136002"/>
            <a:ext cx="6052568" cy="4926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TTHC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t="6944" r="21543" b="3889"/>
          <a:stretch/>
        </p:blipFill>
        <p:spPr bwMode="auto">
          <a:xfrm>
            <a:off x="5605053" y="663030"/>
            <a:ext cx="350084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A86FE-C90E-4A4B-805A-00DBDD504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 b="40348"/>
          <a:stretch/>
        </p:blipFill>
        <p:spPr>
          <a:xfrm>
            <a:off x="5487910" y="3105150"/>
            <a:ext cx="3609024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D6CEB-FD48-4125-95FC-1488624EA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" y="784771"/>
            <a:ext cx="5557695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C7A2F-A6CB-49E0-9539-48064AA0F928}"/>
              </a:ext>
            </a:extLst>
          </p:cNvPr>
          <p:cNvSpPr txBox="1"/>
          <p:nvPr/>
        </p:nvSpPr>
        <p:spPr>
          <a:xfrm>
            <a:off x="616194" y="389240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đồng bộ với CSDL quốc gia về thủ tục hành chính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0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F665-3212-4C23-B1B7-EB3FD212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0050"/>
            <a:ext cx="5791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TTHC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2DB5AB-34CB-4491-81D7-5E41F273BF4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47801" y="1428750"/>
          <a:ext cx="6117167" cy="3017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96584">
                  <a:extLst>
                    <a:ext uri="{9D8B030D-6E8A-4147-A177-3AD203B41FA5}">
                      <a16:colId xmlns:a16="http://schemas.microsoft.com/office/drawing/2014/main" val="4281543477"/>
                    </a:ext>
                  </a:extLst>
                </a:gridCol>
                <a:gridCol w="3820583">
                  <a:extLst>
                    <a:ext uri="{9D8B030D-6E8A-4147-A177-3AD203B41FA5}">
                      <a16:colId xmlns:a16="http://schemas.microsoft.com/office/drawing/2014/main" val="231588117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GB" sz="1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GB" sz="1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7502448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khai sinh 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8580200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KQ.G01.000023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cước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38372183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KQ.G01.000007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32353936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KQ.G15.000007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740455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KQ.G15.000008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lý lịch tư pháp 2 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18940722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KQ.G15.000032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8967290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KQ.G15.000039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hôn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41947253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KQ.G15.000034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GB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8008387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KQ.G17.000031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32177916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KQ.G01.000055</a:t>
                      </a:r>
                    </a:p>
                  </a:txBody>
                  <a:tcPr marL="28692" marR="2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692" marR="28692" marT="0" marB="0"/>
                </a:tc>
                <a:extLst>
                  <a:ext uri="{0D108BD9-81ED-4DB2-BD59-A6C34878D82A}">
                    <a16:rowId xmlns:a16="http://schemas.microsoft.com/office/drawing/2014/main" val="90495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1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3350"/>
            <a:ext cx="5943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HÓA –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B0E419-76D0-4073-A930-C824EEBC9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7650" r="17308" b="15462"/>
          <a:stretch/>
        </p:blipFill>
        <p:spPr bwMode="auto">
          <a:xfrm>
            <a:off x="914400" y="851647"/>
            <a:ext cx="31724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5E42653-29FA-421C-BFAB-0654AE10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1647"/>
            <a:ext cx="426494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62878C-134F-427F-B10C-D76626414A01}"/>
              </a:ext>
            </a:extLst>
          </p:cNvPr>
          <p:cNvSpPr/>
          <p:nvPr/>
        </p:nvSpPr>
        <p:spPr>
          <a:xfrm>
            <a:off x="914400" y="35948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do chi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CCCD&gt;.&lt;KQ.G10.000239&gt;</a:t>
            </a:r>
          </a:p>
        </p:txBody>
      </p:sp>
    </p:spTree>
    <p:extLst>
      <p:ext uri="{BB962C8B-B14F-4D97-AF65-F5344CB8AC3E}">
        <p14:creationId xmlns:p14="http://schemas.microsoft.com/office/powerpoint/2010/main" val="22356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F665-3212-4C23-B1B7-EB3FD212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00050"/>
            <a:ext cx="56388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hóa thông tin biểu mẫu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539EA3-1F62-43E3-83FC-2F1E7F8783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24001" y="1085850"/>
          <a:ext cx="6172201" cy="329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6647967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64322247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317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2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2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12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098003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DC0001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(CCCD)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275365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DC0002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 minh nhân dân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57418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DC0003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hộ chiếu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5734499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DC0004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 số thuế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855434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DC0005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 BHXH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3528266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DC0010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422069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DC0011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sinh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8330773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DC0012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tính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4147173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DC0013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sinh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064262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DC0014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quán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3941786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44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DC0015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47216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32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869C-5FFE-47C7-9A9D-5974A65D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42900"/>
            <a:ext cx="4419600" cy="5715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0095E-596D-4977-980E-B82C28BE3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68" y="1504950"/>
            <a:ext cx="59502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31053</TotalTime>
  <Words>1113</Words>
  <Application>Microsoft Office PowerPoint</Application>
  <PresentationFormat>On-screen Show (16:9)</PresentationFormat>
  <Paragraphs>242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Danh mục TTHC</vt:lpstr>
      <vt:lpstr>Kết quả TTHC</vt:lpstr>
      <vt:lpstr>SỐ HÓA – Thông tin giấy tờ</vt:lpstr>
      <vt:lpstr>Chuẩn hóa thông tin biểu mẫu</vt:lpstr>
      <vt:lpstr>Dịch vụ công trực tuyến</vt:lpstr>
      <vt:lpstr>Định danh, xác thực điện tử</vt:lpstr>
      <vt:lpstr>Định danh và Xác thực điện tử</vt:lpstr>
      <vt:lpstr>Định danh và Xác thực điện tử</vt:lpstr>
      <vt:lpstr>Định danh, xác thực điện tử</vt:lpstr>
      <vt:lpstr>Đồng bộ hồ sơ TTHC (ngày 17/8/2022)</vt:lpstr>
      <vt:lpstr>Chỉ số phục vụ người dân, doanh nghiệp</vt:lpstr>
      <vt:lpstr>Chỉ số phục vụ người dân, doanh nghiệp</vt:lpstr>
      <vt:lpstr>Chỉ số phục vụ người dân, doanh nghiệp (công khai, minh bạch)</vt:lpstr>
      <vt:lpstr>Chỉ số phục vụ người dân, doanh nghiệp (tình hình xử lý hồ sơ)</vt:lpstr>
      <vt:lpstr>Chỉ số phục vụ người dân, doanh nghiệp (tình hình xử lý hồ sơ)</vt:lpstr>
      <vt:lpstr>Chỉ số phục vụ người dân, doanh nghiệp (Dịch vụ công trực tuyến)</vt:lpstr>
      <vt:lpstr>Thanh toán trực tuyến (ngày 17/8/2022) </vt:lpstr>
      <vt:lpstr>Số hóa hồ sơ (ngày 15/6/2022)</vt:lpstr>
      <vt:lpstr>PowerPoint Presentation</vt:lpstr>
      <vt:lpstr>Chuẩn hóa TTHC, DVC – số hóa </vt:lpstr>
      <vt:lpstr>Tài liệu hướng dẫn triển khai Đề án 468</vt:lpstr>
      <vt:lpstr>PowerPoint Presentation</vt:lpstr>
      <vt:lpstr>PowerPoint Presentation</vt:lpstr>
      <vt:lpstr>PowerPoint Presentation</vt:lpstr>
      <vt:lpstr>PowerPoint Presentation</vt:lpstr>
      <vt:lpstr>Kết nối CSDLQG, CSDL chuyên ngành</vt:lpstr>
      <vt:lpstr>Kết nối CSDLQG về Dân cư</vt:lpstr>
      <vt:lpstr>Kết nối CSDLQG về Dân cư</vt:lpstr>
      <vt:lpstr>Tái cấu trúc quy trình – Đăng ký xe</vt:lpstr>
      <vt:lpstr>Giải quyết hưởng trợ cấp thất nghiệp</vt:lpstr>
      <vt:lpstr>DVC thiết yếu - CSDLQG về Dân cư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Nền tảng thanh toán trên Cổng Dịch vụ công quốc gia</dc:title>
  <dc:creator>nguyendinhloi</dc:creator>
  <cp:lastModifiedBy>user1</cp:lastModifiedBy>
  <cp:revision>655</cp:revision>
  <dcterms:created xsi:type="dcterms:W3CDTF">2019-10-20T03:04:56Z</dcterms:created>
  <dcterms:modified xsi:type="dcterms:W3CDTF">2022-08-17T03:26:51Z</dcterms:modified>
</cp:coreProperties>
</file>