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8"/>
  </p:notesMasterIdLst>
  <p:sldIdLst>
    <p:sldId id="256" r:id="rId2"/>
    <p:sldId id="1146" r:id="rId3"/>
    <p:sldId id="1158" r:id="rId4"/>
    <p:sldId id="1172" r:id="rId5"/>
    <p:sldId id="1173" r:id="rId6"/>
    <p:sldId id="1153" r:id="rId7"/>
    <p:sldId id="1230" r:id="rId8"/>
    <p:sldId id="1151" r:id="rId9"/>
    <p:sldId id="1191" r:id="rId10"/>
    <p:sldId id="1232" r:id="rId11"/>
    <p:sldId id="1163" r:id="rId12"/>
    <p:sldId id="1179" r:id="rId13"/>
    <p:sldId id="1192" r:id="rId14"/>
    <p:sldId id="1168" r:id="rId15"/>
    <p:sldId id="1210" r:id="rId16"/>
    <p:sldId id="1211" r:id="rId17"/>
    <p:sldId id="1212" r:id="rId18"/>
    <p:sldId id="1213" r:id="rId19"/>
    <p:sldId id="1220" r:id="rId20"/>
    <p:sldId id="1218" r:id="rId21"/>
    <p:sldId id="1169" r:id="rId22"/>
    <p:sldId id="1225" r:id="rId23"/>
    <p:sldId id="1144" r:id="rId24"/>
    <p:sldId id="1180" r:id="rId25"/>
    <p:sldId id="1194" r:id="rId26"/>
    <p:sldId id="1205" r:id="rId27"/>
    <p:sldId id="1206" r:id="rId28"/>
    <p:sldId id="1207" r:id="rId29"/>
    <p:sldId id="1208" r:id="rId30"/>
    <p:sldId id="1204" r:id="rId31"/>
    <p:sldId id="1159" r:id="rId32"/>
    <p:sldId id="1154" r:id="rId33"/>
    <p:sldId id="1219" r:id="rId34"/>
    <p:sldId id="1195" r:id="rId35"/>
    <p:sldId id="1160" r:id="rId36"/>
    <p:sldId id="268" r:id="rId3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>
      <p:cViewPr varScale="1">
        <p:scale>
          <a:sx n="114" d="100"/>
          <a:sy n="114" d="100"/>
        </p:scale>
        <p:origin x="590" y="91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39FD81-A65A-437F-8CF6-5CE2CE0E96BD}" type="datetimeFigureOut">
              <a:rPr lang="en-US" smtClean="0"/>
              <a:pPr/>
              <a:t>8/17/2022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69FCCE-983C-4FD0-A861-62BEBFD90E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237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Once-only Principle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9FCCE-983C-4FD0-A861-62BEBFD90E79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191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6351"/>
            <a:ext cx="9169804" cy="5156201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6" y="1803400"/>
            <a:ext cx="5826719" cy="1234727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6" y="3038126"/>
            <a:ext cx="5826719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193A2-AE3F-459E-83E3-E91779799251}" type="datetimeFigureOut">
              <a:rPr lang="en-US" smtClean="0"/>
              <a:pPr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D1D61-BFEE-48CA-B6C9-7891F9C1AA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675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6347714" cy="25527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352800"/>
            <a:ext cx="6347714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193A2-AE3F-459E-83E3-E91779799251}" type="datetimeFigureOut">
              <a:rPr lang="en-US" smtClean="0"/>
              <a:pPr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D1D61-BFEE-48CA-B6C9-7891F9C1AA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261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457200"/>
            <a:ext cx="6072182" cy="226695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2724150"/>
            <a:ext cx="5419804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3352800"/>
            <a:ext cx="6347715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193A2-AE3F-459E-83E3-E91779799251}" type="datetimeFigureOut">
              <a:rPr lang="en-US" smtClean="0"/>
              <a:pPr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D1D61-BFEE-48CA-B6C9-7891F9C1AA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2" y="592784"/>
            <a:ext cx="457319" cy="4385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700" y="2164917"/>
            <a:ext cx="457319" cy="4385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439031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48991"/>
            <a:ext cx="6347715" cy="1946595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3395586"/>
            <a:ext cx="6347715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193A2-AE3F-459E-83E3-E91779799251}" type="datetimeFigureOut">
              <a:rPr lang="en-US" smtClean="0"/>
              <a:pPr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D1D61-BFEE-48CA-B6C9-7891F9C1AA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7325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457200"/>
            <a:ext cx="6072182" cy="226695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3009900"/>
            <a:ext cx="6347716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3395586"/>
            <a:ext cx="6347715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193A2-AE3F-459E-83E3-E91779799251}" type="datetimeFigureOut">
              <a:rPr lang="en-US" smtClean="0"/>
              <a:pPr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D1D61-BFEE-48CA-B6C9-7891F9C1AA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2" y="592784"/>
            <a:ext cx="457319" cy="4385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700" y="2164917"/>
            <a:ext cx="457319" cy="4385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86088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457200"/>
            <a:ext cx="6341465" cy="226695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3009900"/>
            <a:ext cx="6347716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3395586"/>
            <a:ext cx="6347715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193A2-AE3F-459E-83E3-E91779799251}" type="datetimeFigureOut">
              <a:rPr lang="en-US" smtClean="0"/>
              <a:pPr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D1D61-BFEE-48CA-B6C9-7891F9C1AA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072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193A2-AE3F-459E-83E3-E91779799251}" type="datetimeFigureOut">
              <a:rPr lang="en-US" smtClean="0"/>
              <a:pPr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D1D61-BFEE-48CA-B6C9-7891F9C1AA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369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457201"/>
            <a:ext cx="978812" cy="3938588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457201"/>
            <a:ext cx="5195026" cy="393858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193A2-AE3F-459E-83E3-E91779799251}" type="datetimeFigureOut">
              <a:rPr lang="en-US" smtClean="0"/>
              <a:pPr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D1D61-BFEE-48CA-B6C9-7891F9C1AA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6134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285750"/>
            <a:ext cx="8410604" cy="4572000"/>
          </a:xfrm>
        </p:spPr>
        <p:txBody>
          <a:bodyPr anchor="ctr"/>
          <a:lstStyle>
            <a:lvl1pPr marL="0" indent="0" algn="just">
              <a:lnSpc>
                <a:spcPct val="150000"/>
              </a:lnSpc>
              <a:spcBef>
                <a:spcPts val="600"/>
              </a:spcBef>
              <a:defRPr sz="28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1913" indent="0" algn="just">
              <a:lnSpc>
                <a:spcPct val="150000"/>
              </a:lnSpc>
              <a:spcBef>
                <a:spcPts val="600"/>
              </a:spcBef>
              <a:buSzPct val="150000"/>
              <a:buFont typeface="Wingdings" pitchFamily="2" charset="2"/>
              <a:buNone/>
              <a:tabLst>
                <a:tab pos="463550" algn="l"/>
              </a:tabLst>
              <a:defRPr sz="28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61913" indent="0">
              <a:lnSpc>
                <a:spcPct val="150000"/>
              </a:lnSpc>
              <a:spcBef>
                <a:spcPts val="600"/>
              </a:spcBef>
              <a:buSzPct val="150000"/>
              <a:buFont typeface="Wingdings" pitchFamily="2" charset="2"/>
              <a:buNone/>
              <a:tabLst>
                <a:tab pos="463550" algn="l"/>
              </a:tabLst>
              <a:defRPr sz="28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61913" indent="0">
              <a:lnSpc>
                <a:spcPct val="150000"/>
              </a:lnSpc>
              <a:spcBef>
                <a:spcPts val="600"/>
              </a:spcBef>
              <a:buSzPct val="150000"/>
              <a:buFont typeface="Wingdings" pitchFamily="2" charset="2"/>
              <a:buNone/>
              <a:tabLst>
                <a:tab pos="463550" algn="l"/>
              </a:tabLst>
              <a:defRPr sz="28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61913" indent="0">
              <a:lnSpc>
                <a:spcPct val="150000"/>
              </a:lnSpc>
              <a:spcBef>
                <a:spcPts val="600"/>
              </a:spcBef>
              <a:buFont typeface="Wingdings" pitchFamily="2" charset="2"/>
              <a:buNone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vi-VN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535DBC2-34E8-4889-878E-B15FE117CBA7}" type="datetime1">
              <a:rPr lang="vi-VN" smtClean="0"/>
              <a:pPr>
                <a:defRPr/>
              </a:pPr>
              <a:t>17/08/2022</a:t>
            </a:fld>
            <a:endParaRPr lang="vi-VN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Văn </a:t>
            </a:r>
            <a:r>
              <a:rPr lang="en-US" dirty="0" err="1"/>
              <a:t>phòng</a:t>
            </a:r>
            <a:r>
              <a:rPr lang="en-US" dirty="0"/>
              <a:t> Chính </a:t>
            </a:r>
            <a:r>
              <a:rPr lang="en-US" dirty="0" err="1"/>
              <a:t>phủ</a:t>
            </a:r>
            <a:endParaRPr lang="vi-VN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EE951C2-B09E-41F3-8963-725617ED5102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6746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193A2-AE3F-459E-83E3-E91779799251}" type="datetimeFigureOut">
              <a:rPr lang="en-US" smtClean="0"/>
              <a:pPr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D1D61-BFEE-48CA-B6C9-7891F9C1AA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728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2025651"/>
            <a:ext cx="6347715" cy="1369936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3395586"/>
            <a:ext cx="6347715" cy="6453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193A2-AE3F-459E-83E3-E91779799251}" type="datetimeFigureOut">
              <a:rPr lang="en-US" smtClean="0"/>
              <a:pPr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D1D61-BFEE-48CA-B6C9-7891F9C1AA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325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6347714" cy="990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1" y="1620442"/>
            <a:ext cx="3088109" cy="291057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1620443"/>
            <a:ext cx="3088110" cy="291058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193A2-AE3F-459E-83E3-E91779799251}" type="datetimeFigureOut">
              <a:rPr lang="en-US" smtClean="0"/>
              <a:pPr/>
              <a:t>8/17/2022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D1D61-BFEE-48CA-B6C9-7891F9C1AA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05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6347713" cy="990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1620737"/>
            <a:ext cx="3090672" cy="43219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052935"/>
            <a:ext cx="3090672" cy="247808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1620737"/>
            <a:ext cx="3090672" cy="43219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052935"/>
            <a:ext cx="3090672" cy="247808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193A2-AE3F-459E-83E3-E91779799251}" type="datetimeFigureOut">
              <a:rPr lang="en-US" smtClean="0"/>
              <a:pPr/>
              <a:t>8/17/2022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D1D61-BFEE-48CA-B6C9-7891F9C1AA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963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57200"/>
            <a:ext cx="6347714" cy="990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193A2-AE3F-459E-83E3-E91779799251}" type="datetimeFigureOut">
              <a:rPr lang="en-US" smtClean="0"/>
              <a:pPr/>
              <a:t>8/17/2022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D1D61-BFEE-48CA-B6C9-7891F9C1AA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887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193A2-AE3F-459E-83E3-E91779799251}" type="datetimeFigureOut">
              <a:rPr lang="en-US" smtClean="0"/>
              <a:pPr/>
              <a:t>8/17/2022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D1D61-BFEE-48CA-B6C9-7891F9C1AA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814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123953"/>
            <a:ext cx="2790182" cy="958850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6" y="386194"/>
            <a:ext cx="3386037" cy="41448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082802"/>
            <a:ext cx="2790182" cy="1938337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193A2-AE3F-459E-83E3-E91779799251}" type="datetimeFigureOut">
              <a:rPr lang="en-US" smtClean="0"/>
              <a:pPr/>
              <a:t>8/17/2022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D1D61-BFEE-48CA-B6C9-7891F9C1AA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359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3600450"/>
            <a:ext cx="6347714" cy="4250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457200"/>
            <a:ext cx="6347714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4025504"/>
            <a:ext cx="6347714" cy="50551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193A2-AE3F-459E-83E3-E91779799251}" type="datetimeFigureOut">
              <a:rPr lang="en-US" smtClean="0"/>
              <a:pPr/>
              <a:t>8/17/2022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D1D61-BFEE-48CA-B6C9-7891F9C1AA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611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6351"/>
            <a:ext cx="9169805" cy="5156201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6347713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1620443"/>
            <a:ext cx="6347714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4531023"/>
            <a:ext cx="68413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8193A2-AE3F-459E-83E3-E91779799251}" type="datetimeFigureOut">
              <a:rPr lang="en-US" smtClean="0"/>
              <a:pPr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4531023"/>
            <a:ext cx="462297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4531023"/>
            <a:ext cx="51263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06D1D61-BFEE-48CA-B6C9-7891F9C1AA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072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5.png"/><Relationship Id="rId7" Type="http://schemas.openxmlformats.org/officeDocument/2006/relationships/image" Target="../media/image29.jpeg"/><Relationship Id="rId12" Type="http://schemas.openxmlformats.org/officeDocument/2006/relationships/image" Target="../media/image34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sv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sv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dichvucong.gov.vn" TargetMode="Externa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44282F5-C229-41F3-8E87-A88E8BA31D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640" y="2876550"/>
            <a:ext cx="2072720" cy="19205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95400" y="1200150"/>
            <a:ext cx="678180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 NỐI, CHIA SẺ DỮ LIỆU </a:t>
            </a:r>
          </a:p>
          <a:p>
            <a:pPr algn="ctr"/>
            <a:r>
              <a:rPr lang="en-US" altLang="en-US" sz="28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HIỆN THỦ 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TỤC </a:t>
            </a:r>
            <a:r>
              <a:rPr lang="en-US" altLang="en-US" sz="28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 CHÍNH, </a:t>
            </a:r>
          </a:p>
          <a:p>
            <a:pPr algn="ctr"/>
            <a:r>
              <a:rPr lang="en-US" altLang="en-US" sz="28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 CẤP DỊC VỤ CÔNG TRỰC TUYẾN</a:t>
            </a:r>
            <a:endParaRPr lang="en-US" alt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57500" y="4591472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8/2022</a:t>
            </a:r>
            <a:endParaRPr lang="en-US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B45028-D5B8-4653-960E-7622934768FE}"/>
              </a:ext>
            </a:extLst>
          </p:cNvPr>
          <p:cNvSpPr txBox="1"/>
          <p:nvPr/>
        </p:nvSpPr>
        <p:spPr>
          <a:xfrm>
            <a:off x="2114550" y="182696"/>
            <a:ext cx="48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 PHÒNG CHÍNH PHỦ</a:t>
            </a:r>
          </a:p>
          <a:p>
            <a:pPr algn="ctr"/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soát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endParaRPr lang="en-US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0869C-5FFE-47C7-9A9D-5974A65D6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2199" y="351866"/>
            <a:ext cx="4419600" cy="571500"/>
          </a:xfrm>
        </p:spPr>
        <p:txBody>
          <a:bodyPr>
            <a:normAutofit/>
          </a:bodyPr>
          <a:lstStyle/>
          <a:p>
            <a:pPr algn="ctr"/>
            <a:r>
              <a:rPr lang="en-US" sz="280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 danh, xác thực điện tử</a:t>
            </a:r>
            <a:endParaRPr lang="en-US" sz="28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5" descr="HT xac thuc (1).jpg">
            <a:extLst>
              <a:ext uri="{FF2B5EF4-FFF2-40B4-BE49-F238E27FC236}">
                <a16:creationId xmlns:a16="http://schemas.microsoft.com/office/drawing/2014/main" id="{48C66D1B-44C9-47DC-80AD-D544420456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64670" y="1155326"/>
            <a:ext cx="4614659" cy="3657600"/>
          </a:xfrm>
        </p:spPr>
      </p:pic>
    </p:spTree>
    <p:extLst>
      <p:ext uri="{BB962C8B-B14F-4D97-AF65-F5344CB8AC3E}">
        <p14:creationId xmlns:p14="http://schemas.microsoft.com/office/powerpoint/2010/main" val="3456132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22C8D-BC30-410B-84F1-60837500E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033" y="209550"/>
            <a:ext cx="6671734" cy="570797"/>
          </a:xfrm>
        </p:spPr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en-US" sz="28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6B1C27-DA07-426F-BAB5-925D6CD1A9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866" y="971550"/>
            <a:ext cx="6576267" cy="341046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09800" y="4612007"/>
            <a:ext cx="518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Khoản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6,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13,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Quyết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31/2021/QĐ-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TTg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4038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22C8D-BC30-410B-84F1-60837500E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3964" y="233680"/>
            <a:ext cx="6671734" cy="57079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en-US" sz="32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2A4071-0546-45D8-84A4-7DCBB1E84C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768" y="1099820"/>
            <a:ext cx="3286125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977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0869C-5FFE-47C7-9A9D-5974A65D6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7172" y="199008"/>
            <a:ext cx="5105400" cy="51435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 danh, xác thực điện tử</a:t>
            </a:r>
            <a:endParaRPr lang="en-US" sz="28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E13395-860D-45E5-8F40-7ECAD1E613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480" t="8519" r="50978" b="37817"/>
          <a:stretch/>
        </p:blipFill>
        <p:spPr>
          <a:xfrm>
            <a:off x="5734984" y="630951"/>
            <a:ext cx="2951816" cy="1828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0B2BADB-5089-4961-9421-4DEB72966F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333" t="8519" r="34166" b="8519"/>
          <a:stretch/>
        </p:blipFill>
        <p:spPr>
          <a:xfrm>
            <a:off x="6248400" y="2646770"/>
            <a:ext cx="2133600" cy="22977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891F65-A593-4372-A553-2DEEC0E9C0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428750"/>
            <a:ext cx="489075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0661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0869C-5FFE-47C7-9A9D-5974A65D6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133350"/>
            <a:ext cx="5943600" cy="4572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TTHC</a:t>
            </a:r>
            <a:br>
              <a:rPr lang="en-US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i="1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160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17/8/2022</a:t>
            </a:r>
            <a:r>
              <a:rPr lang="en-US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A975541-D719-4C2E-9BA7-36FB4C80F0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3898858"/>
              </p:ext>
            </p:extLst>
          </p:nvPr>
        </p:nvGraphicFramePr>
        <p:xfrm>
          <a:off x="2895600" y="1352550"/>
          <a:ext cx="4190999" cy="3190973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345649">
                  <a:extLst>
                    <a:ext uri="{9D8B030D-6E8A-4147-A177-3AD203B41FA5}">
                      <a16:colId xmlns:a16="http://schemas.microsoft.com/office/drawing/2014/main" val="2650908117"/>
                    </a:ext>
                  </a:extLst>
                </a:gridCol>
                <a:gridCol w="2851608">
                  <a:extLst>
                    <a:ext uri="{9D8B030D-6E8A-4147-A177-3AD203B41FA5}">
                      <a16:colId xmlns:a16="http://schemas.microsoft.com/office/drawing/2014/main" val="439760973"/>
                    </a:ext>
                  </a:extLst>
                </a:gridCol>
                <a:gridCol w="993742">
                  <a:extLst>
                    <a:ext uri="{9D8B030D-6E8A-4147-A177-3AD203B41FA5}">
                      <a16:colId xmlns:a16="http://schemas.microsoft.com/office/drawing/2014/main" val="745391783"/>
                    </a:ext>
                  </a:extLst>
                </a:gridCol>
              </a:tblGrid>
              <a:tr h="193804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TT</a:t>
                      </a:r>
                      <a:endParaRPr lang="en-US" sz="13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 VỊ</a:t>
                      </a:r>
                      <a:endParaRPr lang="en-US" sz="13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HỒ SƠ</a:t>
                      </a:r>
                      <a:endParaRPr lang="en-US" sz="13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65244406"/>
                  </a:ext>
                </a:extLst>
              </a:tr>
              <a:tr h="20831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3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3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kern="12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Bộ Tài chính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kern="12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13.623.522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986790051"/>
                  </a:ext>
                </a:extLst>
              </a:tr>
              <a:tr h="20831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3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3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kern="12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Bảo hiểm xã hội Việt Nam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kern="12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2.302.041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874471033"/>
                  </a:ext>
                </a:extLst>
              </a:tr>
              <a:tr h="20831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3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3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kern="12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UBND tỉnh Long An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kern="12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1.121.182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48826924"/>
                  </a:ext>
                </a:extLst>
              </a:tr>
              <a:tr h="20831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3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3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kern="12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UBND Thành phố Hà Nội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kern="12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1.061.433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081053779"/>
                  </a:ext>
                </a:extLst>
              </a:tr>
              <a:tr h="20831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3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3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vi-VN" sz="1300" b="0" i="0" u="none" strike="noStrike" kern="12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UBND tỉnh Hải Dương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kern="12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1.042.219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13858202"/>
                  </a:ext>
                </a:extLst>
              </a:tr>
              <a:tr h="20831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3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3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kern="12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UBND tỉnh Tiền Giang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kern="12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889.778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044703699"/>
                  </a:ext>
                </a:extLst>
              </a:tr>
              <a:tr h="20831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3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3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kern="12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UBND tỉnh Đắk Lắk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kern="12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877.527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60279826"/>
                  </a:ext>
                </a:extLst>
              </a:tr>
              <a:tr h="20831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3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3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kern="12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UBND tỉnh Đồng Nai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kern="12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868.146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49434350"/>
                  </a:ext>
                </a:extLst>
              </a:tr>
              <a:tr h="20831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3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3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kern="12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Tập đoàn Điện lực Việt Nam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kern="12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795.557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86131091"/>
                  </a:ext>
                </a:extLst>
              </a:tr>
              <a:tr h="20831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3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3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vi-VN" sz="1300" b="0" i="0" u="none" strike="noStrike" kern="12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Bộ Công </a:t>
                      </a:r>
                      <a:r>
                        <a:rPr lang="en-US" sz="1300" b="0" i="0" u="none" strike="noStrike" kern="12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vi-VN" sz="1300" b="0" i="0" u="none" strike="noStrike" kern="12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hương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kern="12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676.517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08714600"/>
                  </a:ext>
                </a:extLst>
              </a:tr>
              <a:tr h="161486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en-US" sz="13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kern="12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UBND tỉnh Lâm Đồng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kern="12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553.652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50779652"/>
                  </a:ext>
                </a:extLst>
              </a:tr>
              <a:tr h="208311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en-US" sz="13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kern="12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UBND tỉnh Thái Nguyên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kern="12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532.579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281441241"/>
                  </a:ext>
                </a:extLst>
              </a:tr>
              <a:tr h="208311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en-US" sz="13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US" sz="13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kern="12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UBND tỉnh Khánh Hòa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kern="12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510.709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16956128"/>
                  </a:ext>
                </a:extLst>
              </a:tr>
              <a:tr h="208311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en-US" sz="13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US" sz="13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vi-VN" sz="1300" b="0" i="0" u="none" strike="noStrike" kern="12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UBND tỉnh Bình Dương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kern="12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479.874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80105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2199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0869C-5FFE-47C7-9A9D-5974A65D6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133350"/>
            <a:ext cx="5943600" cy="457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doanh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endParaRPr lang="en-US" sz="16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FB9EF8-C8B0-4ED4-B4C2-A77B80E40B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573" y="666750"/>
            <a:ext cx="8321254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7203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0869C-5FFE-47C7-9A9D-5974A65D6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133350"/>
            <a:ext cx="5943600" cy="457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doanh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endParaRPr lang="en-US" sz="16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DD6534-527D-40C9-BD20-54D5E659FA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093" y="1117226"/>
            <a:ext cx="4295907" cy="3657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67EE896-1707-49B2-8CCA-11207C8535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117226"/>
            <a:ext cx="432355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3002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0869C-5FFE-47C7-9A9D-5974A65D6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133350"/>
            <a:ext cx="5943600" cy="457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doanh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b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200" i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200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200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i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r>
              <a:rPr lang="en-US" sz="2200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bạch</a:t>
            </a:r>
            <a:r>
              <a:rPr lang="en-US" sz="2200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2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3D5C01-5D76-4D99-BE03-6D57CE3D2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661" y="1123950"/>
            <a:ext cx="7257077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8553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0869C-5FFE-47C7-9A9D-5974A65D6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133350"/>
            <a:ext cx="5943600" cy="457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doanh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b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200" i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200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200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200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200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200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vi-VN" sz="2200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2200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2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8FB575-212C-42DF-84B7-E761ACD71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895" y="1123950"/>
            <a:ext cx="795461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912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0869C-5FFE-47C7-9A9D-5974A65D6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133350"/>
            <a:ext cx="5943600" cy="457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doanh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b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200" i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200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200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200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200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200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vi-VN" sz="2200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2200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2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1FF27A-D1DF-4568-BAA3-B52F4F16D6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047750"/>
            <a:ext cx="7620000" cy="38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902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47800" y="400050"/>
            <a:ext cx="6477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CỔNG DỊCH VỤ CÔNG QUỐC GIA</a:t>
            </a:r>
          </a:p>
          <a:p>
            <a:pPr algn="ctr"/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CỔNG DỊCH VỤ CÔNG CẤP BỘ, CẤP TỈNH</a:t>
            </a:r>
          </a:p>
        </p:txBody>
      </p:sp>
      <p:pic>
        <p:nvPicPr>
          <p:cNvPr id="4" name="image5.png">
            <a:extLst>
              <a:ext uri="{FF2B5EF4-FFF2-40B4-BE49-F238E27FC236}">
                <a16:creationId xmlns:a16="http://schemas.microsoft.com/office/drawing/2014/main" id="{0933C008-8115-436B-BEB8-67118CB0EEDD}"/>
              </a:ext>
            </a:extLst>
          </p:cNvPr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495300" y="1562100"/>
            <a:ext cx="8153400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0869C-5FFE-47C7-9A9D-5974A65D6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133350"/>
            <a:ext cx="5943600" cy="457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doanh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b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200" i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200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200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200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200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2200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2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5A3602-CAEB-4E39-95C7-8CBF01679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05" y="1200150"/>
            <a:ext cx="7581989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4859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0869C-5FFE-47C7-9A9D-5974A65D6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300" y="0"/>
            <a:ext cx="5867400" cy="40005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1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 </a:t>
            </a:r>
            <a:r>
              <a:rPr lang="en-US" sz="31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31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31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br>
              <a:rPr lang="en-US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i="1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180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17/8/2022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206A08C-A640-4660-9F39-4200E71694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1101385"/>
              </p:ext>
            </p:extLst>
          </p:nvPr>
        </p:nvGraphicFramePr>
        <p:xfrm>
          <a:off x="1219200" y="971550"/>
          <a:ext cx="6705600" cy="3896820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1981200">
                  <a:extLst>
                    <a:ext uri="{9D8B030D-6E8A-4147-A177-3AD203B41FA5}">
                      <a16:colId xmlns:a16="http://schemas.microsoft.com/office/drawing/2014/main" val="796433873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784184567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3594282225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1074560176"/>
                    </a:ext>
                  </a:extLst>
                </a:gridCol>
              </a:tblGrid>
              <a:tr h="184935"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 CƠ QUAN</a:t>
                      </a:r>
                      <a:endParaRPr lang="en-US" sz="13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53" marR="45153" marT="0" marB="0"/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GIAO DỊCH</a:t>
                      </a:r>
                      <a:endParaRPr lang="en-US" sz="13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53" marR="45153" marT="0" marB="0"/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GD THÀNH CÔNG</a:t>
                      </a:r>
                      <a:endParaRPr lang="en-US" sz="1300" b="1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53" marR="45153" marT="0" marB="0"/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TỔNG TIỀN</a:t>
                      </a:r>
                      <a:endParaRPr lang="en-US" sz="13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53" marR="45153" marT="0" marB="0"/>
                </a:tc>
                <a:extLst>
                  <a:ext uri="{0D108BD9-81ED-4DB2-BD59-A6C34878D82A}">
                    <a16:rowId xmlns:a16="http://schemas.microsoft.com/office/drawing/2014/main" val="1895320501"/>
                  </a:ext>
                </a:extLst>
              </a:tr>
              <a:tr h="18493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Tất cả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715482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456190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1,893,638,461,741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048190117"/>
                  </a:ext>
                </a:extLst>
              </a:tr>
              <a:tr h="18493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Tổng cục Thuế - Bộ Tài chính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388264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285992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1,780,774,633,831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877172406"/>
                  </a:ext>
                </a:extLst>
              </a:tr>
              <a:tr h="18493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Bộ Công an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122679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53048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73,002,309,500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660338538"/>
                  </a:ext>
                </a:extLst>
              </a:tr>
              <a:tr h="18493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Bảo hiểm xã hội Việt Nam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56215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28958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26,838,542,868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299058767"/>
                  </a:ext>
                </a:extLst>
              </a:tr>
              <a:tr h="18493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UBND tỉnh Bình Định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74221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59413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4,656,211,286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774432688"/>
                  </a:ext>
                </a:extLst>
              </a:tr>
              <a:tr h="18493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UBND tỉnh Vĩnh Phúc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16904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13118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3,814,976,551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25086837"/>
                  </a:ext>
                </a:extLst>
              </a:tr>
              <a:tr h="18493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UBND tỉnh Lâm Đồng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1418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1138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855,966,000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902284573"/>
                  </a:ext>
                </a:extLst>
              </a:tr>
              <a:tr h="18493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Tập đoàn Điện lực Việt Nam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4171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698,722,561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38778475"/>
                  </a:ext>
                </a:extLst>
              </a:tr>
              <a:tr h="18493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UBND tỉnh Bắc Ninh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2762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633,303,007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80736249"/>
                  </a:ext>
                </a:extLst>
              </a:tr>
              <a:tr h="184935">
                <a:tc>
                  <a:txBody>
                    <a:bodyPr/>
                    <a:lstStyle/>
                    <a:p>
                      <a:pPr algn="l" fontAlgn="b"/>
                      <a:r>
                        <a:rPr lang="vi-VN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UBND tỉnh Bình Phước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7738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3464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546,406,086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36788160"/>
                  </a:ext>
                </a:extLst>
              </a:tr>
              <a:tr h="18493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Bộ Giao thông vận tải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4144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1394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401,180,000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823893154"/>
                  </a:ext>
                </a:extLst>
              </a:tr>
              <a:tr h="18493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UBND tỉnh Cà Mau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2261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1734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240,803,500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64421851"/>
                  </a:ext>
                </a:extLst>
              </a:tr>
              <a:tr h="184935">
                <a:tc>
                  <a:txBody>
                    <a:bodyPr/>
                    <a:lstStyle/>
                    <a:p>
                      <a:pPr algn="l" fontAlgn="b"/>
                      <a:r>
                        <a:rPr lang="vi-VN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UBND Thành phố Cần Thơ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206,290,000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00830244"/>
                  </a:ext>
                </a:extLst>
              </a:tr>
              <a:tr h="18493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UBND tỉnh Quảng Trị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1321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116,909,000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93754144"/>
                  </a:ext>
                </a:extLst>
              </a:tr>
              <a:tr h="18493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UBND Thành phố Hải Phòng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98,150,000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941360669"/>
                  </a:ext>
                </a:extLst>
              </a:tr>
              <a:tr h="18493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UBND tỉnh Bắc Giang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94,494,000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99398134"/>
                  </a:ext>
                </a:extLst>
              </a:tr>
              <a:tr h="18493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UBND tỉnh Nghệ An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1057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83,321,000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7638718"/>
                  </a:ext>
                </a:extLst>
              </a:tr>
              <a:tr h="18493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UBND tỉnh Hà Giang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1291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83,025,500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28699453"/>
                  </a:ext>
                </a:extLst>
              </a:tr>
              <a:tr h="184935">
                <a:tc>
                  <a:txBody>
                    <a:bodyPr/>
                    <a:lstStyle/>
                    <a:p>
                      <a:pPr algn="l" fontAlgn="b"/>
                      <a:r>
                        <a:rPr lang="vi-VN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UBND tỉnh Bình Dương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1348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70,933,001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97845612"/>
                  </a:ext>
                </a:extLst>
              </a:tr>
              <a:tr h="18493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UBND tỉnh Hà Nam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1452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64,632,000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12855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2500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0869C-5FFE-47C7-9A9D-5974A65D6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300" y="228600"/>
            <a:ext cx="5867400" cy="40005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1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1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1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31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vi-VN" sz="31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br>
              <a:rPr lang="en-US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15/6/2022)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B28B99-B020-4246-9461-9E692FE059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123950"/>
            <a:ext cx="8268755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916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6">
            <a:extLst>
              <a:ext uri="{FF2B5EF4-FFF2-40B4-BE49-F238E27FC236}">
                <a16:creationId xmlns:a16="http://schemas.microsoft.com/office/drawing/2014/main" id="{917B59E8-120B-4298-B9A0-FE3D3969A550}"/>
              </a:ext>
            </a:extLst>
          </p:cNvPr>
          <p:cNvSpPr/>
          <p:nvPr/>
        </p:nvSpPr>
        <p:spPr>
          <a:xfrm>
            <a:off x="6016136" y="1045387"/>
            <a:ext cx="1817077" cy="3053129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rgbClr val="F5C201"/>
            </a:solidFill>
            <a:prstDash val="dash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1662" kern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124" name="Picture 29">
            <a:extLst>
              <a:ext uri="{FF2B5EF4-FFF2-40B4-BE49-F238E27FC236}">
                <a16:creationId xmlns:a16="http://schemas.microsoft.com/office/drawing/2014/main" id="{3959E1EC-6DB1-4C95-A7AC-BE4385733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948" y="1212441"/>
            <a:ext cx="1016977" cy="826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30">
            <a:extLst>
              <a:ext uri="{FF2B5EF4-FFF2-40B4-BE49-F238E27FC236}">
                <a16:creationId xmlns:a16="http://schemas.microsoft.com/office/drawing/2014/main" id="{5765CA37-122F-4591-B763-15431F744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9890" y="2299131"/>
            <a:ext cx="1016977" cy="826477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31">
            <a:extLst>
              <a:ext uri="{FF2B5EF4-FFF2-40B4-BE49-F238E27FC236}">
                <a16:creationId xmlns:a16="http://schemas.microsoft.com/office/drawing/2014/main" id="{33A7D275-0015-4E04-BF05-57A53813C3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5784" y="3245281"/>
            <a:ext cx="1015512" cy="825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32">
            <a:extLst>
              <a:ext uri="{FF2B5EF4-FFF2-40B4-BE49-F238E27FC236}">
                <a16:creationId xmlns:a16="http://schemas.microsoft.com/office/drawing/2014/main" id="{848995E6-4253-45EB-8F56-01D928CB3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284" y="2455299"/>
            <a:ext cx="1455226" cy="1183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129" name="Straight Arrow Connector 34">
            <a:extLst>
              <a:ext uri="{FF2B5EF4-FFF2-40B4-BE49-F238E27FC236}">
                <a16:creationId xmlns:a16="http://schemas.microsoft.com/office/drawing/2014/main" id="{639E81C5-1D82-4C22-AFEA-60C3640BC7EB}"/>
              </a:ext>
            </a:extLst>
          </p:cNvPr>
          <p:cNvCxnSpPr>
            <a:cxnSpLocks/>
          </p:cNvCxnSpPr>
          <p:nvPr/>
        </p:nvCxnSpPr>
        <p:spPr bwMode="auto">
          <a:xfrm>
            <a:off x="2921244" y="2997280"/>
            <a:ext cx="823546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30" name="Straight Arrow Connector 35">
            <a:extLst>
              <a:ext uri="{FF2B5EF4-FFF2-40B4-BE49-F238E27FC236}">
                <a16:creationId xmlns:a16="http://schemas.microsoft.com/office/drawing/2014/main" id="{C84328B6-71A6-4F83-9A4B-F484EA735A37}"/>
              </a:ext>
            </a:extLst>
          </p:cNvPr>
          <p:cNvCxnSpPr>
            <a:cxnSpLocks/>
          </p:cNvCxnSpPr>
          <p:nvPr/>
        </p:nvCxnSpPr>
        <p:spPr bwMode="auto">
          <a:xfrm>
            <a:off x="6060097" y="1432249"/>
            <a:ext cx="0" cy="2044211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31" name="Straight Arrow Connector 37">
            <a:extLst>
              <a:ext uri="{FF2B5EF4-FFF2-40B4-BE49-F238E27FC236}">
                <a16:creationId xmlns:a16="http://schemas.microsoft.com/office/drawing/2014/main" id="{95901DF6-3C13-41E5-A481-9BD200A4605A}"/>
              </a:ext>
            </a:extLst>
          </p:cNvPr>
          <p:cNvCxnSpPr>
            <a:cxnSpLocks/>
          </p:cNvCxnSpPr>
          <p:nvPr/>
        </p:nvCxnSpPr>
        <p:spPr bwMode="auto">
          <a:xfrm>
            <a:off x="6046909" y="1424555"/>
            <a:ext cx="354690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32" name="Straight Arrow Connector 38">
            <a:extLst>
              <a:ext uri="{FF2B5EF4-FFF2-40B4-BE49-F238E27FC236}">
                <a16:creationId xmlns:a16="http://schemas.microsoft.com/office/drawing/2014/main" id="{43067FD0-8454-40F6-A741-4E1A966FEEA6}"/>
              </a:ext>
            </a:extLst>
          </p:cNvPr>
          <p:cNvCxnSpPr>
            <a:cxnSpLocks/>
          </p:cNvCxnSpPr>
          <p:nvPr/>
        </p:nvCxnSpPr>
        <p:spPr bwMode="auto">
          <a:xfrm>
            <a:off x="6067425" y="3466568"/>
            <a:ext cx="334175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33" name="Straight Arrow Connector 39">
            <a:extLst>
              <a:ext uri="{FF2B5EF4-FFF2-40B4-BE49-F238E27FC236}">
                <a16:creationId xmlns:a16="http://schemas.microsoft.com/office/drawing/2014/main" id="{0905CE1A-82AA-4A44-8788-577E99E24C32}"/>
              </a:ext>
            </a:extLst>
          </p:cNvPr>
          <p:cNvCxnSpPr>
            <a:cxnSpLocks/>
          </p:cNvCxnSpPr>
          <p:nvPr/>
        </p:nvCxnSpPr>
        <p:spPr bwMode="auto">
          <a:xfrm flipH="1">
            <a:off x="2921244" y="3102787"/>
            <a:ext cx="804497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" name="TextBox 40">
            <a:extLst>
              <a:ext uri="{FF2B5EF4-FFF2-40B4-BE49-F238E27FC236}">
                <a16:creationId xmlns:a16="http://schemas.microsoft.com/office/drawing/2014/main" id="{C67B4BD9-316F-4436-AA64-39DED14D09C4}"/>
              </a:ext>
            </a:extLst>
          </p:cNvPr>
          <p:cNvSpPr txBox="1"/>
          <p:nvPr/>
        </p:nvSpPr>
        <p:spPr>
          <a:xfrm>
            <a:off x="1341742" y="3783774"/>
            <a:ext cx="1915258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Danh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endParaRPr lang="en-US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khoản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5" name="TextBox 43">
            <a:extLst>
              <a:ext uri="{FF2B5EF4-FFF2-40B4-BE49-F238E27FC236}">
                <a16:creationId xmlns:a16="http://schemas.microsoft.com/office/drawing/2014/main" id="{10F78A4C-AEB3-4999-A9EA-4F6E8C717BCB}"/>
              </a:ext>
            </a:extLst>
          </p:cNvPr>
          <p:cNvSpPr txBox="1"/>
          <p:nvPr/>
        </p:nvSpPr>
        <p:spPr>
          <a:xfrm>
            <a:off x="3778132" y="3768297"/>
            <a:ext cx="1406769" cy="6604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1846" dirty="0" err="1">
                <a:solidFill>
                  <a:srgbClr val="00B05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Kho</a:t>
            </a:r>
            <a:r>
              <a:rPr lang="en-US" sz="1846" dirty="0">
                <a:solidFill>
                  <a:srgbClr val="00B05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1846" dirty="0" err="1">
                <a:solidFill>
                  <a:srgbClr val="00B05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Dữ</a:t>
            </a:r>
            <a:r>
              <a:rPr lang="en-US" sz="1846" dirty="0">
                <a:solidFill>
                  <a:srgbClr val="00B05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1846" dirty="0" err="1">
                <a:solidFill>
                  <a:srgbClr val="00B05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liệu</a:t>
            </a:r>
            <a:endParaRPr lang="en-US" sz="1846" dirty="0">
              <a:solidFill>
                <a:srgbClr val="00B05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en-US" sz="1846" dirty="0">
                <a:solidFill>
                  <a:srgbClr val="00B05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(</a:t>
            </a:r>
            <a:r>
              <a:rPr lang="en-US" sz="1846" dirty="0" err="1">
                <a:solidFill>
                  <a:srgbClr val="00B05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danh</a:t>
            </a:r>
            <a:r>
              <a:rPr lang="en-US" sz="1846" dirty="0">
                <a:solidFill>
                  <a:srgbClr val="00B05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1846" dirty="0" err="1">
                <a:solidFill>
                  <a:srgbClr val="00B05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mục</a:t>
            </a:r>
            <a:r>
              <a:rPr lang="en-US" sz="1846" dirty="0">
                <a:solidFill>
                  <a:srgbClr val="00B05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)</a:t>
            </a:r>
          </a:p>
        </p:txBody>
      </p:sp>
      <p:sp>
        <p:nvSpPr>
          <p:cNvPr id="5136" name="TextBox 45">
            <a:extLst>
              <a:ext uri="{FF2B5EF4-FFF2-40B4-BE49-F238E27FC236}">
                <a16:creationId xmlns:a16="http://schemas.microsoft.com/office/drawing/2014/main" id="{1CAAB393-4BEB-44FE-AE5C-A9DC4AFBC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6813" y="676110"/>
            <a:ext cx="1688123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215" b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Dữ liệu số</a:t>
            </a:r>
          </a:p>
        </p:txBody>
      </p:sp>
      <p:pic>
        <p:nvPicPr>
          <p:cNvPr id="5138" name="Picture 4" descr="dvc_banner.jpg">
            <a:extLst>
              <a:ext uri="{FF2B5EF4-FFF2-40B4-BE49-F238E27FC236}">
                <a16:creationId xmlns:a16="http://schemas.microsoft.com/office/drawing/2014/main" id="{C61D79F2-145A-4123-8E61-766ED2E96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30" t="21544" r="3226" b="40338"/>
          <a:stretch>
            <a:fillRect/>
          </a:stretch>
        </p:blipFill>
        <p:spPr bwMode="auto">
          <a:xfrm>
            <a:off x="2767746" y="1971916"/>
            <a:ext cx="3210109" cy="372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33">
            <a:extLst>
              <a:ext uri="{FF2B5EF4-FFF2-40B4-BE49-F238E27FC236}">
                <a16:creationId xmlns:a16="http://schemas.microsoft.com/office/drawing/2014/main" id="{A9C27C78-FC2F-416C-A583-6E700522C979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778132" y="2395693"/>
            <a:ext cx="1472772" cy="1198146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pic>
        <p:nvPicPr>
          <p:cNvPr id="31" name="Graphic 30" descr="Paper">
            <a:extLst>
              <a:ext uri="{FF2B5EF4-FFF2-40B4-BE49-F238E27FC236}">
                <a16:creationId xmlns:a16="http://schemas.microsoft.com/office/drawing/2014/main" id="{B41E8801-9766-47B9-9AEE-6ACB96D6B3B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130368" y="2137127"/>
            <a:ext cx="424228" cy="318171"/>
          </a:xfrm>
          <a:prstGeom prst="rect">
            <a:avLst/>
          </a:prstGeom>
        </p:spPr>
      </p:pic>
      <p:pic>
        <p:nvPicPr>
          <p:cNvPr id="47" name="Graphic 46" descr="Paper">
            <a:extLst>
              <a:ext uri="{FF2B5EF4-FFF2-40B4-BE49-F238E27FC236}">
                <a16:creationId xmlns:a16="http://schemas.microsoft.com/office/drawing/2014/main" id="{EB860054-0916-4E7A-BBF1-69F4FA4A2E8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219612" y="2180699"/>
            <a:ext cx="424228" cy="318171"/>
          </a:xfrm>
          <a:prstGeom prst="rect">
            <a:avLst/>
          </a:prstGeom>
        </p:spPr>
      </p:pic>
      <p:pic>
        <p:nvPicPr>
          <p:cNvPr id="48" name="Graphic 47" descr="Paper">
            <a:extLst>
              <a:ext uri="{FF2B5EF4-FFF2-40B4-BE49-F238E27FC236}">
                <a16:creationId xmlns:a16="http://schemas.microsoft.com/office/drawing/2014/main" id="{ACEE7FF6-82D6-49FB-84A9-AC7F1747119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435168" y="2365727"/>
            <a:ext cx="424228" cy="318171"/>
          </a:xfrm>
          <a:prstGeom prst="rect">
            <a:avLst/>
          </a:prstGeom>
        </p:spPr>
      </p:pic>
      <p:pic>
        <p:nvPicPr>
          <p:cNvPr id="49" name="Graphic 48" descr="Paper">
            <a:extLst>
              <a:ext uri="{FF2B5EF4-FFF2-40B4-BE49-F238E27FC236}">
                <a16:creationId xmlns:a16="http://schemas.microsoft.com/office/drawing/2014/main" id="{96717DE6-C9E0-4234-848A-A06A5C9BE313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345988" y="2285102"/>
            <a:ext cx="424228" cy="318171"/>
          </a:xfrm>
          <a:prstGeom prst="rect">
            <a:avLst/>
          </a:prstGeom>
        </p:spPr>
      </p:pic>
      <p:pic>
        <p:nvPicPr>
          <p:cNvPr id="50" name="Graphic 49" descr="Paper">
            <a:extLst>
              <a:ext uri="{FF2B5EF4-FFF2-40B4-BE49-F238E27FC236}">
                <a16:creationId xmlns:a16="http://schemas.microsoft.com/office/drawing/2014/main" id="{431FA65C-DDB7-4236-9A03-1CD9F557E67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445075" y="2830104"/>
            <a:ext cx="424228" cy="318171"/>
          </a:xfrm>
          <a:prstGeom prst="rect">
            <a:avLst/>
          </a:prstGeom>
        </p:spPr>
      </p:pic>
      <p:pic>
        <p:nvPicPr>
          <p:cNvPr id="51" name="Graphic 50" descr="Paper">
            <a:extLst>
              <a:ext uri="{FF2B5EF4-FFF2-40B4-BE49-F238E27FC236}">
                <a16:creationId xmlns:a16="http://schemas.microsoft.com/office/drawing/2014/main" id="{C77C976C-EDC0-4DB3-9713-BDF2216C3BE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171454" y="3773626"/>
            <a:ext cx="424228" cy="318171"/>
          </a:xfrm>
          <a:prstGeom prst="rect">
            <a:avLst/>
          </a:prstGeom>
        </p:spPr>
      </p:pic>
      <p:pic>
        <p:nvPicPr>
          <p:cNvPr id="52" name="Graphic 51" descr="Paper">
            <a:extLst>
              <a:ext uri="{FF2B5EF4-FFF2-40B4-BE49-F238E27FC236}">
                <a16:creationId xmlns:a16="http://schemas.microsoft.com/office/drawing/2014/main" id="{7C6A31CD-B7DC-495A-A774-9979CFB7829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408985" y="3735010"/>
            <a:ext cx="424228" cy="318171"/>
          </a:xfrm>
          <a:prstGeom prst="rect">
            <a:avLst/>
          </a:prstGeom>
        </p:spPr>
      </p:pic>
      <p:pic>
        <p:nvPicPr>
          <p:cNvPr id="53" name="Graphic 52" descr="Paper">
            <a:extLst>
              <a:ext uri="{FF2B5EF4-FFF2-40B4-BE49-F238E27FC236}">
                <a16:creationId xmlns:a16="http://schemas.microsoft.com/office/drawing/2014/main" id="{A0E0A157-105F-4C87-804C-18DACCFDA39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431332" y="1417275"/>
            <a:ext cx="424228" cy="318171"/>
          </a:xfrm>
          <a:prstGeom prst="rect">
            <a:avLst/>
          </a:prstGeom>
        </p:spPr>
      </p:pic>
      <p:cxnSp>
        <p:nvCxnSpPr>
          <p:cNvPr id="55" name="Straight Arrow Connector 37">
            <a:extLst>
              <a:ext uri="{FF2B5EF4-FFF2-40B4-BE49-F238E27FC236}">
                <a16:creationId xmlns:a16="http://schemas.microsoft.com/office/drawing/2014/main" id="{DBD3A851-7D13-4809-B845-F2127DD68CA6}"/>
              </a:ext>
            </a:extLst>
          </p:cNvPr>
          <p:cNvCxnSpPr>
            <a:cxnSpLocks/>
            <a:endCxn id="5125" idx="1"/>
          </p:cNvCxnSpPr>
          <p:nvPr/>
        </p:nvCxnSpPr>
        <p:spPr bwMode="auto">
          <a:xfrm>
            <a:off x="6067425" y="2712369"/>
            <a:ext cx="382465" cy="1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5" name="Arrow: Left-Right 44">
            <a:extLst>
              <a:ext uri="{FF2B5EF4-FFF2-40B4-BE49-F238E27FC236}">
                <a16:creationId xmlns:a16="http://schemas.microsoft.com/office/drawing/2014/main" id="{5612F94E-2204-4E63-8B2C-3AE4A85C7C4F}"/>
              </a:ext>
            </a:extLst>
          </p:cNvPr>
          <p:cNvSpPr/>
          <p:nvPr/>
        </p:nvSpPr>
        <p:spPr>
          <a:xfrm>
            <a:off x="5238018" y="2896839"/>
            <a:ext cx="1211871" cy="6197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E6CBB11-9D49-4305-9F9C-5A03215508D4}"/>
              </a:ext>
            </a:extLst>
          </p:cNvPr>
          <p:cNvSpPr txBox="1"/>
          <p:nvPr/>
        </p:nvSpPr>
        <p:spPr>
          <a:xfrm>
            <a:off x="1219200" y="177133"/>
            <a:ext cx="670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KẾT NỐI, CHIA SẺ - TÁI CẤU TRÚC QUY TRÌNH NGHIỆP VỤ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7E51BE3-CBFC-4CDE-B0D9-C8264CC205A6}"/>
              </a:ext>
            </a:extLst>
          </p:cNvPr>
          <p:cNvCxnSpPr>
            <a:stCxn id="14" idx="3"/>
            <a:endCxn id="15" idx="1"/>
          </p:cNvCxnSpPr>
          <p:nvPr/>
        </p:nvCxnSpPr>
        <p:spPr>
          <a:xfrm flipV="1">
            <a:off x="3257000" y="4098516"/>
            <a:ext cx="521132" cy="842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22C8D-BC30-410B-84F1-60837500E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9033" y="438150"/>
            <a:ext cx="5985934" cy="514350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TTHC, DVC –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3D654B-CC8C-436C-B3B4-D01C50F5AA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2565" y="1504950"/>
            <a:ext cx="6862235" cy="2832099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DVCQG (CSDL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TTHC)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23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31/2021/QĐ-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TTg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HTTT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TTHC.</a:t>
            </a: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9318/VPCP-KSTT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21/12/2021.</a:t>
            </a: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1552/BTTTT-THH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26/4/2022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06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1.0)</a:t>
            </a: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2916/VPCP-KSTT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10/5/2022.</a:t>
            </a: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063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22C8D-BC30-410B-84F1-60837500E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6716" y="133350"/>
            <a:ext cx="6650567" cy="508635"/>
          </a:xfrm>
        </p:spPr>
        <p:txBody>
          <a:bodyPr>
            <a:noAutofit/>
          </a:bodyPr>
          <a:lstStyle/>
          <a:p>
            <a:pPr algn="ctr"/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vi-VN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ớng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468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28" t="7222" r="22110" b="4027"/>
          <a:stretch/>
        </p:blipFill>
        <p:spPr bwMode="auto">
          <a:xfrm>
            <a:off x="1485900" y="794385"/>
            <a:ext cx="6172200" cy="4085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30313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520CC4F-06C1-4E46-AFE4-3775AC25C2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24" y="1504950"/>
            <a:ext cx="8459952" cy="298452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47CB557-4C78-4B7F-BB3D-BAC86B176A10}"/>
              </a:ext>
            </a:extLst>
          </p:cNvPr>
          <p:cNvSpPr txBox="1"/>
          <p:nvPr/>
        </p:nvSpPr>
        <p:spPr>
          <a:xfrm>
            <a:off x="3124200" y="209550"/>
            <a:ext cx="2895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vi-VN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endParaRPr lang="en-US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0115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7CB557-4C78-4B7F-BB3D-BAC86B176A10}"/>
              </a:ext>
            </a:extLst>
          </p:cNvPr>
          <p:cNvSpPr txBox="1"/>
          <p:nvPr/>
        </p:nvSpPr>
        <p:spPr>
          <a:xfrm>
            <a:off x="3124200" y="209550"/>
            <a:ext cx="2895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vi-VN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endParaRPr lang="en-US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00CEC7-1488-4A29-AEFF-8AA00F44E2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971550"/>
            <a:ext cx="8001000" cy="382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743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7CB557-4C78-4B7F-BB3D-BAC86B176A10}"/>
              </a:ext>
            </a:extLst>
          </p:cNvPr>
          <p:cNvSpPr txBox="1"/>
          <p:nvPr/>
        </p:nvSpPr>
        <p:spPr>
          <a:xfrm>
            <a:off x="3124200" y="209550"/>
            <a:ext cx="2895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vi-VN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endParaRPr lang="en-US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0A46F3-1800-4E64-81FC-2047C949F9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713214"/>
            <a:ext cx="8229600" cy="4220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4467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7CB557-4C78-4B7F-BB3D-BAC86B176A10}"/>
              </a:ext>
            </a:extLst>
          </p:cNvPr>
          <p:cNvSpPr txBox="1"/>
          <p:nvPr/>
        </p:nvSpPr>
        <p:spPr>
          <a:xfrm>
            <a:off x="3124200" y="209550"/>
            <a:ext cx="2895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vi-VN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endParaRPr lang="en-US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5676A7-321D-48D2-B406-1E3715402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1123950"/>
            <a:ext cx="8458200" cy="328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835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47800" y="333098"/>
            <a:ext cx="60637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HỢP NHẤT HTTT GIẢI QUYẾT TTHC</a:t>
            </a:r>
          </a:p>
        </p:txBody>
      </p:sp>
      <p:pic>
        <p:nvPicPr>
          <p:cNvPr id="5" name="Content Placeholder 10" descr="20190418 Mo hinh ket noi Cong DVCQG (1).jpg">
            <a:extLst>
              <a:ext uri="{FF2B5EF4-FFF2-40B4-BE49-F238E27FC236}">
                <a16:creationId xmlns:a16="http://schemas.microsoft.com/office/drawing/2014/main" id="{B3701D76-9D27-4896-9A54-4DDD9C3C4F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7952" y="1028701"/>
            <a:ext cx="5283459" cy="3636062"/>
          </a:xfrm>
        </p:spPr>
      </p:pic>
    </p:spTree>
    <p:extLst>
      <p:ext uri="{BB962C8B-B14F-4D97-AF65-F5344CB8AC3E}">
        <p14:creationId xmlns:p14="http://schemas.microsoft.com/office/powerpoint/2010/main" val="37298563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22C8D-BC30-410B-84F1-60837500E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342901"/>
            <a:ext cx="6671734" cy="570797"/>
          </a:xfrm>
        </p:spPr>
        <p:txBody>
          <a:bodyPr>
            <a:normAutofit/>
          </a:bodyPr>
          <a:lstStyle/>
          <a:p>
            <a:pPr algn="ctr"/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40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CSDLQG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CSDL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chuyên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endParaRPr lang="en-US" sz="24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DFAE93-30C2-4C4B-84A7-001E4A720834}"/>
              </a:ext>
            </a:extLst>
          </p:cNvPr>
          <p:cNvSpPr txBox="1"/>
          <p:nvPr/>
        </p:nvSpPr>
        <p:spPr>
          <a:xfrm>
            <a:off x="778024" y="1047750"/>
            <a:ext cx="740168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1832/BTTTT-THH </a:t>
            </a:r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16/05/2022 </a:t>
            </a:r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TTTT v/v </a:t>
            </a:r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đốc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DVCTT: </a:t>
            </a:r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CSDL, HTTT </a:t>
            </a:r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sẵn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tảng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(NDXP)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867FBF-648B-4F4F-B2F8-ED4DFC5BD24D}"/>
              </a:ext>
            </a:extLst>
          </p:cNvPr>
          <p:cNvSpPr txBox="1"/>
          <p:nvPr/>
        </p:nvSpPr>
        <p:spPr>
          <a:xfrm>
            <a:off x="4800600" y="2609700"/>
            <a:ext cx="1828800" cy="60142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PM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435B26-B084-41B8-ACB3-5C0AAA895CF9}"/>
              </a:ext>
            </a:extLst>
          </p:cNvPr>
          <p:cNvSpPr txBox="1"/>
          <p:nvPr/>
        </p:nvSpPr>
        <p:spPr>
          <a:xfrm>
            <a:off x="2057400" y="2623650"/>
            <a:ext cx="1828800" cy="58477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HTTT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TTHC 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E6C939C-E1A6-4A1D-B23B-0D4BD2FCDF01}"/>
              </a:ext>
            </a:extLst>
          </p:cNvPr>
          <p:cNvCxnSpPr>
            <a:stCxn id="6" idx="3"/>
            <a:endCxn id="4" idx="1"/>
          </p:cNvCxnSpPr>
          <p:nvPr/>
        </p:nvCxnSpPr>
        <p:spPr>
          <a:xfrm flipV="1">
            <a:off x="3886200" y="2910413"/>
            <a:ext cx="914400" cy="562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69704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EF994-969A-40B4-896F-E577029CC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85750"/>
            <a:ext cx="5890513" cy="571500"/>
          </a:xfrm>
        </p:spPr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CSDLQG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vi-VN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endParaRPr lang="en-US" sz="28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071C5B2-464C-4C9E-B795-A0B7EA2C1D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801" t="3433" r="9976" b="30418"/>
          <a:stretch/>
        </p:blipFill>
        <p:spPr>
          <a:xfrm>
            <a:off x="499806" y="1504950"/>
            <a:ext cx="8144387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5800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22C8D-BC30-410B-84F1-60837500E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4532" y="285750"/>
            <a:ext cx="6595535" cy="3429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CSDLQG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vi-VN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endParaRPr lang="en-US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3D654B-CC8C-436C-B3B4-D01C50F5AA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2566" y="2914651"/>
            <a:ext cx="6739469" cy="1422398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CCCD/CMND;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0606D8-D343-4044-9A7E-59A846FA9E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557" y="1171575"/>
            <a:ext cx="7448886" cy="12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1958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0869C-5FFE-47C7-9A9D-5974A65D6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7172" y="199008"/>
            <a:ext cx="5105400" cy="51435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Tái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Đăng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ký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endParaRPr lang="en-US" sz="28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F86A70-5B79-4905-9132-34780C2D7B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666" y="829692"/>
            <a:ext cx="7408667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197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22C8D-BC30-410B-84F1-60837500E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1" y="228601"/>
            <a:ext cx="6688667" cy="457200"/>
          </a:xfrm>
        </p:spPr>
        <p:txBody>
          <a:bodyPr>
            <a:noAutofit/>
          </a:bodyPr>
          <a:lstStyle/>
          <a:p>
            <a:pPr algn="ctr"/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vi-VN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ởng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trợ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thất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endParaRPr lang="en-US" sz="28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0" b="16275"/>
          <a:stretch/>
        </p:blipFill>
        <p:spPr bwMode="auto">
          <a:xfrm>
            <a:off x="2276461" y="814667"/>
            <a:ext cx="459107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32747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22C8D-BC30-410B-84F1-60837500E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53007"/>
            <a:ext cx="6688667" cy="457200"/>
          </a:xfrm>
        </p:spPr>
        <p:txBody>
          <a:bodyPr>
            <a:noAutofit/>
          </a:bodyPr>
          <a:lstStyle/>
          <a:p>
            <a:pPr algn="ctr"/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DVC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CSDLQG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vi-VN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endParaRPr lang="en-US" sz="28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05" b="58889"/>
          <a:stretch/>
        </p:blipFill>
        <p:spPr>
          <a:xfrm>
            <a:off x="1600200" y="819150"/>
            <a:ext cx="6218766" cy="4230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6621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285750"/>
            <a:ext cx="8410604" cy="4572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5000" b="1" dirty="0">
                <a:solidFill>
                  <a:srgbClr val="C00000"/>
                </a:solidFill>
              </a:rPr>
              <a:t>XIN CÁM ƠN!</a:t>
            </a:r>
          </a:p>
          <a:p>
            <a:pPr algn="ctr"/>
            <a:endParaRPr lang="en-GB" sz="3000" b="1" dirty="0">
              <a:latin typeface="Times New Roman" pitchFamily="18" charset="0"/>
              <a:cs typeface="Times New Roman" pitchFamily="18" charset="0"/>
              <a:hlinkClick r:id="rId2" action="ppaction://hlinkfile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951C2-B09E-41F3-8963-725617ED5102}" type="slidenum">
              <a:rPr lang="vi-VN" smtClean="0"/>
              <a:pPr>
                <a:defRPr/>
              </a:pPr>
              <a:t>36</a:t>
            </a:fld>
            <a:endParaRPr lang="vi-VN"/>
          </a:p>
        </p:txBody>
      </p:sp>
      <p:pic>
        <p:nvPicPr>
          <p:cNvPr id="4" name="Picture 3" descr="dvc_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0600" y="2813843"/>
            <a:ext cx="6934200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999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43000" y="453852"/>
            <a:ext cx="647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DỊCH VỤ TÍCH HỢP, CHIA SẺ DỮ LIỆU (API)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E00AF1A-2546-49D4-A236-EEB2ADC04CE2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14" t="8776" r="9838" b="18867"/>
          <a:stretch/>
        </p:blipFill>
        <p:spPr>
          <a:xfrm>
            <a:off x="1524000" y="1143000"/>
            <a:ext cx="5943600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197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32129-3D36-4A4F-A940-BD93B8E7B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0834" y="136002"/>
            <a:ext cx="6052568" cy="49264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TTHC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48" t="6944" r="21543" b="3889"/>
          <a:stretch/>
        </p:blipFill>
        <p:spPr bwMode="auto">
          <a:xfrm>
            <a:off x="5605053" y="663030"/>
            <a:ext cx="3500846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1A86FE-C90E-4A4B-805A-00DBDD504A2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1" b="40348"/>
          <a:stretch/>
        </p:blipFill>
        <p:spPr>
          <a:xfrm>
            <a:off x="5487910" y="3105150"/>
            <a:ext cx="3609024" cy="1828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4ED6CEB-FD48-4125-95FC-1488624EA9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54" y="784771"/>
            <a:ext cx="5557695" cy="2743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A2C7A2F-A6CB-49E0-9539-48064AA0F928}"/>
              </a:ext>
            </a:extLst>
          </p:cNvPr>
          <p:cNvSpPr txBox="1"/>
          <p:nvPr/>
        </p:nvSpPr>
        <p:spPr>
          <a:xfrm>
            <a:off x="616194" y="3892406"/>
            <a:ext cx="495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vi-VN" sz="160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a đồng bộ với CSDL quốc gia về thủ tục hành chính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608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AF665-3212-4C23-B1B7-EB3FD212F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00050"/>
            <a:ext cx="5791200" cy="4572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TTHC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12DB5AB-34CB-4491-81D7-5E41F273BF4C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1447801" y="1428750"/>
          <a:ext cx="6117167" cy="3017520"/>
        </p:xfrm>
        <a:graphic>
          <a:graphicData uri="http://schemas.openxmlformats.org/drawingml/2006/table">
            <a:tbl>
              <a:tblPr bandRow="1">
                <a:tableStyleId>{5940675A-B579-460E-94D1-54222C63F5DA}</a:tableStyleId>
              </a:tblPr>
              <a:tblGrid>
                <a:gridCol w="2296584">
                  <a:extLst>
                    <a:ext uri="{9D8B030D-6E8A-4147-A177-3AD203B41FA5}">
                      <a16:colId xmlns:a16="http://schemas.microsoft.com/office/drawing/2014/main" val="4281543477"/>
                    </a:ext>
                  </a:extLst>
                </a:gridCol>
                <a:gridCol w="3820583">
                  <a:extLst>
                    <a:ext uri="{9D8B030D-6E8A-4147-A177-3AD203B41FA5}">
                      <a16:colId xmlns:a16="http://schemas.microsoft.com/office/drawing/2014/main" val="2315881179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3175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2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Mã</a:t>
                      </a:r>
                      <a:r>
                        <a:rPr lang="en-GB" sz="12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8692" marR="28692" marT="0" marB="0"/>
                </a:tc>
                <a:tc>
                  <a:txBody>
                    <a:bodyPr/>
                    <a:lstStyle/>
                    <a:p>
                      <a:pPr marL="4445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2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GB" sz="12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8692" marR="28692" marT="0" marB="0"/>
                </a:tc>
                <a:extLst>
                  <a:ext uri="{0D108BD9-81ED-4DB2-BD59-A6C34878D82A}">
                    <a16:rowId xmlns:a16="http://schemas.microsoft.com/office/drawing/2014/main" val="75024488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3175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KQ.G15.000031</a:t>
                      </a: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8692" marR="2869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Giấy khai sinh </a:t>
                      </a:r>
                      <a:endParaRPr lang="en-US" sz="1200" kern="120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8692" marR="28692" marT="0" marB="0"/>
                </a:tc>
                <a:extLst>
                  <a:ext uri="{0D108BD9-81ED-4DB2-BD59-A6C34878D82A}">
                    <a16:rowId xmlns:a16="http://schemas.microsoft.com/office/drawing/2014/main" val="85802004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3175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KQ.G01.000023</a:t>
                      </a: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8692" marR="2869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Căn</a:t>
                      </a:r>
                      <a:r>
                        <a:rPr lang="en-GB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cước</a:t>
                      </a:r>
                      <a:r>
                        <a:rPr lang="en-GB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GB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dân</a:t>
                      </a:r>
                      <a:r>
                        <a:rPr lang="en-GB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8692" marR="28692" marT="0" marB="0"/>
                </a:tc>
                <a:extLst>
                  <a:ext uri="{0D108BD9-81ED-4DB2-BD59-A6C34878D82A}">
                    <a16:rowId xmlns:a16="http://schemas.microsoft.com/office/drawing/2014/main" val="383721835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3175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KQ.G01.000007</a:t>
                      </a: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8692" marR="2869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</a:t>
                      </a:r>
                      <a:r>
                        <a:rPr lang="en-GB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chiếu</a:t>
                      </a:r>
                      <a:r>
                        <a:rPr lang="en-GB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GB" sz="12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phổ</a:t>
                      </a:r>
                      <a:r>
                        <a:rPr lang="en-GB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8692" marR="28692" marT="0" marB="0"/>
                </a:tc>
                <a:extLst>
                  <a:ext uri="{0D108BD9-81ED-4DB2-BD59-A6C34878D82A}">
                    <a16:rowId xmlns:a16="http://schemas.microsoft.com/office/drawing/2014/main" val="323539365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3175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KQ.G15.000007</a:t>
                      </a: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8692" marR="2869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Phiếu</a:t>
                      </a:r>
                      <a:r>
                        <a:rPr lang="en-GB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lý</a:t>
                      </a:r>
                      <a:r>
                        <a:rPr lang="en-GB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lịch</a:t>
                      </a:r>
                      <a:r>
                        <a:rPr lang="en-GB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</a:t>
                      </a:r>
                      <a:r>
                        <a:rPr lang="en-GB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lang="en-GB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1 </a:t>
                      </a: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8692" marR="28692" marT="0" marB="0"/>
                </a:tc>
                <a:extLst>
                  <a:ext uri="{0D108BD9-81ED-4DB2-BD59-A6C34878D82A}">
                    <a16:rowId xmlns:a16="http://schemas.microsoft.com/office/drawing/2014/main" val="74045500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3175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KQ.G15.000008</a:t>
                      </a: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8692" marR="2869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Phiếu lý lịch tư pháp 2 </a:t>
                      </a:r>
                      <a:endParaRPr lang="en-US" sz="1200" kern="120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8692" marR="28692" marT="0" marB="0"/>
                </a:tc>
                <a:extLst>
                  <a:ext uri="{0D108BD9-81ED-4DB2-BD59-A6C34878D82A}">
                    <a16:rowId xmlns:a16="http://schemas.microsoft.com/office/drawing/2014/main" val="189407222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3175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KQ.G15.000032</a:t>
                      </a: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8692" marR="2869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Giấy</a:t>
                      </a:r>
                      <a:r>
                        <a:rPr lang="en-GB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chứng</a:t>
                      </a:r>
                      <a:r>
                        <a:rPr lang="en-GB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GB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GB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hôn</a:t>
                      </a:r>
                      <a:r>
                        <a:rPr lang="en-GB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8692" marR="28692" marT="0" marB="0"/>
                </a:tc>
                <a:extLst>
                  <a:ext uri="{0D108BD9-81ED-4DB2-BD59-A6C34878D82A}">
                    <a16:rowId xmlns:a16="http://schemas.microsoft.com/office/drawing/2014/main" val="89672909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3175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KQ.G15.000039</a:t>
                      </a: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8692" marR="2869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Trích</a:t>
                      </a:r>
                      <a:r>
                        <a:rPr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lục</a:t>
                      </a:r>
                      <a:r>
                        <a:rPr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ghi</a:t>
                      </a:r>
                      <a:r>
                        <a:rPr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chú</a:t>
                      </a:r>
                      <a:r>
                        <a:rPr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hôn</a:t>
                      </a:r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8692" marR="28692" marT="0" marB="0"/>
                </a:tc>
                <a:extLst>
                  <a:ext uri="{0D108BD9-81ED-4DB2-BD59-A6C34878D82A}">
                    <a16:rowId xmlns:a16="http://schemas.microsoft.com/office/drawing/2014/main" val="419472533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3175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KQ.G15.000034</a:t>
                      </a: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8692" marR="2869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Trích</a:t>
                      </a:r>
                      <a:r>
                        <a:rPr lang="en-GB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lục</a:t>
                      </a:r>
                      <a:r>
                        <a:rPr lang="en-GB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khai</a:t>
                      </a:r>
                      <a:r>
                        <a:rPr lang="en-GB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GB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8692" marR="28692" marT="0" marB="0"/>
                </a:tc>
                <a:extLst>
                  <a:ext uri="{0D108BD9-81ED-4DB2-BD59-A6C34878D82A}">
                    <a16:rowId xmlns:a16="http://schemas.microsoft.com/office/drawing/2014/main" val="80083872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3175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KQ.G17.000031</a:t>
                      </a: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8692" marR="2869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Giấy</a:t>
                      </a:r>
                      <a:r>
                        <a:rPr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phép</a:t>
                      </a:r>
                      <a:r>
                        <a:rPr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xây</a:t>
                      </a:r>
                      <a:r>
                        <a:rPr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dựng</a:t>
                      </a:r>
                      <a:r>
                        <a:rPr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2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r>
                        <a:rPr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12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riêng</a:t>
                      </a:r>
                      <a:r>
                        <a:rPr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lẻ</a:t>
                      </a:r>
                      <a:r>
                        <a:rPr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8692" marR="28692" marT="0" marB="0"/>
                </a:tc>
                <a:extLst>
                  <a:ext uri="{0D108BD9-81ED-4DB2-BD59-A6C34878D82A}">
                    <a16:rowId xmlns:a16="http://schemas.microsoft.com/office/drawing/2014/main" val="321779165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3175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KQ.G01.000055</a:t>
                      </a:r>
                    </a:p>
                  </a:txBody>
                  <a:tcPr marL="28692" marR="2869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Giấy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chứng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đăng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ký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xe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8692" marR="28692" marT="0" marB="0"/>
                </a:tc>
                <a:extLst>
                  <a:ext uri="{0D108BD9-81ED-4DB2-BD59-A6C34878D82A}">
                    <a16:rowId xmlns:a16="http://schemas.microsoft.com/office/drawing/2014/main" val="9049525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2715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0869C-5FFE-47C7-9A9D-5974A65D6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133350"/>
            <a:ext cx="5943600" cy="457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HÓA –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tờ</a:t>
            </a:r>
            <a:endParaRPr lang="en-US" sz="22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0FB0E419-76D0-4073-A930-C824EEBC97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85" t="7650" r="17308" b="15462"/>
          <a:stretch/>
        </p:blipFill>
        <p:spPr bwMode="auto">
          <a:xfrm>
            <a:off x="914400" y="851647"/>
            <a:ext cx="3172408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D5E42653-29FA-421C-BFAB-0654AE101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851647"/>
            <a:ext cx="4264947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762878C-134F-427F-B10C-D76626414A01}"/>
              </a:ext>
            </a:extLst>
          </p:cNvPr>
          <p:cNvSpPr/>
          <p:nvPr/>
        </p:nvSpPr>
        <p:spPr>
          <a:xfrm>
            <a:off x="914400" y="3594847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thú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do chi </a:t>
            </a:r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thú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alt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altLang="en-US" sz="1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alt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CCCD&gt;.&lt;KQ.G10.000239&gt;</a:t>
            </a:r>
          </a:p>
        </p:txBody>
      </p:sp>
    </p:spTree>
    <p:extLst>
      <p:ext uri="{BB962C8B-B14F-4D97-AF65-F5344CB8AC3E}">
        <p14:creationId xmlns:p14="http://schemas.microsoft.com/office/powerpoint/2010/main" val="223563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AF665-3212-4C23-B1B7-EB3FD212F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400050"/>
            <a:ext cx="5638800" cy="400050"/>
          </a:xfrm>
        </p:spPr>
        <p:txBody>
          <a:bodyPr>
            <a:normAutofit fontScale="90000"/>
          </a:bodyPr>
          <a:lstStyle/>
          <a:p>
            <a:pPr algn="ctr"/>
            <a:r>
              <a:rPr lang="en-US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 hóa thông tin biểu mẫu</a:t>
            </a:r>
            <a:endParaRPr lang="en-US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5539EA3-1F62-43E3-83FC-2F1E7F878369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1524001" y="1085850"/>
          <a:ext cx="6172201" cy="32918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val="3664796709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4064322247"/>
                    </a:ext>
                  </a:extLst>
                </a:gridCol>
                <a:gridCol w="20574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3175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Mã</a:t>
                      </a:r>
                      <a:r>
                        <a:rPr lang="en-GB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4445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GB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4445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lang="en-US" sz="1200" b="1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baseline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dạng</a:t>
                      </a:r>
                      <a:r>
                        <a:rPr lang="en-US" sz="1200" b="1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baseline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dữ</a:t>
                      </a:r>
                      <a:r>
                        <a:rPr lang="en-US" sz="1200" b="1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baseline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liệu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310980031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4445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DC0001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Mã</a:t>
                      </a: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danh</a:t>
                      </a: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dân</a:t>
                      </a: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(CCCD)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327536569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4445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DC0002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Chứng minh nhân dân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315741891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4445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DC0003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hộ chiếu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57344998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4445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DC0004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Mã số thuế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28554342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4445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DC0005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Mã BHXH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235282663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4445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DC0010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 và tên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314220696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4445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DC0011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Ngày sinh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183307735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4445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DC0012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 tính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241471737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4445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DC0013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Nơi sinh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150642622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4445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DC0014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Quê quán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139417865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4445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DC0015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</a:t>
                      </a: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trú</a:t>
                      </a: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24721623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6322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0869C-5FFE-47C7-9A9D-5974A65D6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0" y="342900"/>
            <a:ext cx="4419600" cy="571500"/>
          </a:xfrm>
        </p:spPr>
        <p:txBody>
          <a:bodyPr>
            <a:normAutofit fontScale="90000"/>
          </a:bodyPr>
          <a:lstStyle/>
          <a:p>
            <a:r>
              <a:rPr lang="en-US" sz="32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32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32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32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endParaRPr lang="en-US" sz="32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B0095E-596D-4977-980E-B82C28BE36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068" y="1504950"/>
            <a:ext cx="5950264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61060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31053</TotalTime>
  <Words>1113</Words>
  <Application>Microsoft Office PowerPoint</Application>
  <PresentationFormat>On-screen Show (16:9)</PresentationFormat>
  <Paragraphs>242</Paragraphs>
  <Slides>36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4" baseType="lpstr">
      <vt:lpstr>Arial</vt:lpstr>
      <vt:lpstr>Calibri</vt:lpstr>
      <vt:lpstr>Tahoma</vt:lpstr>
      <vt:lpstr>Times New Roman</vt:lpstr>
      <vt:lpstr>Trebuchet MS</vt:lpstr>
      <vt:lpstr>Wingdings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Danh mục TTHC</vt:lpstr>
      <vt:lpstr>Kết quả TTHC</vt:lpstr>
      <vt:lpstr>SỐ HÓA – Thông tin giấy tờ</vt:lpstr>
      <vt:lpstr>Chuẩn hóa thông tin biểu mẫu</vt:lpstr>
      <vt:lpstr>Dịch vụ công trực tuyến</vt:lpstr>
      <vt:lpstr>Định danh, xác thực điện tử</vt:lpstr>
      <vt:lpstr>Định danh và Xác thực điện tử</vt:lpstr>
      <vt:lpstr>Định danh và Xác thực điện tử</vt:lpstr>
      <vt:lpstr>Định danh, xác thực điện tử</vt:lpstr>
      <vt:lpstr>Đồng bộ hồ sơ TTHC (ngày 17/8/2022)</vt:lpstr>
      <vt:lpstr>Chỉ số phục vụ người dân, doanh nghiệp</vt:lpstr>
      <vt:lpstr>Chỉ số phục vụ người dân, doanh nghiệp</vt:lpstr>
      <vt:lpstr>Chỉ số phục vụ người dân, doanh nghiệp (công khai, minh bạch)</vt:lpstr>
      <vt:lpstr>Chỉ số phục vụ người dân, doanh nghiệp (tình hình xử lý hồ sơ)</vt:lpstr>
      <vt:lpstr>Chỉ số phục vụ người dân, doanh nghiệp (tình hình xử lý hồ sơ)</vt:lpstr>
      <vt:lpstr>Chỉ số phục vụ người dân, doanh nghiệp (Dịch vụ công trực tuyến)</vt:lpstr>
      <vt:lpstr>Thanh toán trực tuyến (ngày 17/8/2022) </vt:lpstr>
      <vt:lpstr>Số hóa hồ sơ (ngày 15/6/2022)</vt:lpstr>
      <vt:lpstr>PowerPoint Presentation</vt:lpstr>
      <vt:lpstr>Chuẩn hóa TTHC, DVC – số hóa </vt:lpstr>
      <vt:lpstr>Tài liệu hướng dẫn triển khai Đề án 468</vt:lpstr>
      <vt:lpstr>PowerPoint Presentation</vt:lpstr>
      <vt:lpstr>PowerPoint Presentation</vt:lpstr>
      <vt:lpstr>PowerPoint Presentation</vt:lpstr>
      <vt:lpstr>PowerPoint Presentation</vt:lpstr>
      <vt:lpstr>Kết nối CSDLQG, CSDL chuyên ngành</vt:lpstr>
      <vt:lpstr>Kết nối CSDLQG về Dân cư</vt:lpstr>
      <vt:lpstr>Kết nối CSDLQG về Dân cư</vt:lpstr>
      <vt:lpstr>Tái cấu trúc quy trình – Đăng ký xe</vt:lpstr>
      <vt:lpstr>Giải quyết hưởng trợ cấp thất nghiệp</vt:lpstr>
      <vt:lpstr>DVC thiết yếu - CSDLQG về Dân cư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Nền tảng thanh toán trên Cổng Dịch vụ công quốc gia</dc:title>
  <dc:creator>nguyendinhloi</dc:creator>
  <cp:lastModifiedBy>user1</cp:lastModifiedBy>
  <cp:revision>655</cp:revision>
  <dcterms:created xsi:type="dcterms:W3CDTF">2019-10-20T03:04:56Z</dcterms:created>
  <dcterms:modified xsi:type="dcterms:W3CDTF">2022-08-17T03:26:51Z</dcterms:modified>
</cp:coreProperties>
</file>