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9" r:id="rId4"/>
    <p:sldId id="261" r:id="rId5"/>
    <p:sldId id="258" r:id="rId6"/>
    <p:sldId id="279" r:id="rId7"/>
    <p:sldId id="280" r:id="rId8"/>
    <p:sldId id="283" r:id="rId9"/>
    <p:sldId id="277" r:id="rId10"/>
    <p:sldId id="259" r:id="rId11"/>
    <p:sldId id="282" r:id="rId12"/>
    <p:sldId id="281" r:id="rId13"/>
    <p:sldId id="284" r:id="rId14"/>
    <p:sldId id="285" r:id="rId15"/>
    <p:sldId id="286" r:id="rId16"/>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485831-4AC4-440F-99E8-134EB2DE1670}"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vi-VN"/>
        </a:p>
      </dgm:t>
    </dgm:pt>
    <dgm:pt modelId="{F1CA3022-7912-4517-BB6B-F51A10294639}">
      <dgm:prSet/>
      <dgm:spPr/>
      <dgm:t>
        <a:bodyPr/>
        <a:lstStyle/>
        <a:p>
          <a:r>
            <a:rPr lang="vi-VN"/>
            <a:t>Vấn đề 1: Làm thế nào để triển khai đồng bộ: tập trung hay phân tán: </a:t>
          </a:r>
        </a:p>
      </dgm:t>
    </dgm:pt>
    <dgm:pt modelId="{8BC3D26B-01B6-4991-8B25-ECB6D7213C1A}" type="parTrans" cxnId="{DA614EF7-A386-4626-9B66-68F3AC598E75}">
      <dgm:prSet/>
      <dgm:spPr/>
      <dgm:t>
        <a:bodyPr/>
        <a:lstStyle/>
        <a:p>
          <a:endParaRPr lang="vi-VN"/>
        </a:p>
      </dgm:t>
    </dgm:pt>
    <dgm:pt modelId="{288C1769-4472-4CE9-8D2C-7072A8EF0778}" type="sibTrans" cxnId="{DA614EF7-A386-4626-9B66-68F3AC598E75}">
      <dgm:prSet/>
      <dgm:spPr/>
      <dgm:t>
        <a:bodyPr/>
        <a:lstStyle/>
        <a:p>
          <a:endParaRPr lang="vi-VN"/>
        </a:p>
      </dgm:t>
    </dgm:pt>
    <dgm:pt modelId="{09538FD1-3964-4840-8606-6370B434C700}">
      <dgm:prSet/>
      <dgm:spPr/>
      <dgm:t>
        <a:bodyPr/>
        <a:lstStyle/>
        <a:p>
          <a:r>
            <a:rPr lang="vi-VN" dirty="0"/>
            <a:t>Giải pháp: Vừa tập trung vừa phân tán, các hệ thống được phân tán nhưng kết nối có một đầu mối quản trị chung</a:t>
          </a:r>
        </a:p>
      </dgm:t>
    </dgm:pt>
    <dgm:pt modelId="{3B4C8409-9584-4471-BCF3-ECEBDF05EAA4}" type="parTrans" cxnId="{5F330BB1-BB28-457E-8A96-72C273AFE9A0}">
      <dgm:prSet/>
      <dgm:spPr/>
      <dgm:t>
        <a:bodyPr/>
        <a:lstStyle/>
        <a:p>
          <a:endParaRPr lang="vi-VN"/>
        </a:p>
      </dgm:t>
    </dgm:pt>
    <dgm:pt modelId="{BFEE2742-F82B-4168-94DD-40B4C45A8052}" type="sibTrans" cxnId="{5F330BB1-BB28-457E-8A96-72C273AFE9A0}">
      <dgm:prSet/>
      <dgm:spPr/>
      <dgm:t>
        <a:bodyPr/>
        <a:lstStyle/>
        <a:p>
          <a:endParaRPr lang="vi-VN"/>
        </a:p>
      </dgm:t>
    </dgm:pt>
    <dgm:pt modelId="{1BB7CDBD-5D81-427A-9770-E4A1455B386E}">
      <dgm:prSet/>
      <dgm:spPr/>
      <dgm:t>
        <a:bodyPr/>
        <a:lstStyle/>
        <a:p>
          <a:r>
            <a:rPr lang="vi-VN"/>
            <a:t>Vấn đề 2: Làm thế nào để đảm bảo dữ liệu sẵn sàng, sạch, hữu ích và bảo mật</a:t>
          </a:r>
        </a:p>
      </dgm:t>
    </dgm:pt>
    <dgm:pt modelId="{E63003A5-78E5-41E2-80C5-B3A458FEE887}" type="parTrans" cxnId="{8E17E316-AA82-4B08-89F5-E9D5CB5C5EAF}">
      <dgm:prSet/>
      <dgm:spPr/>
      <dgm:t>
        <a:bodyPr/>
        <a:lstStyle/>
        <a:p>
          <a:endParaRPr lang="vi-VN"/>
        </a:p>
      </dgm:t>
    </dgm:pt>
    <dgm:pt modelId="{9F2DCCFA-CA36-46CA-81D6-FB0CCC09337D}" type="sibTrans" cxnId="{8E17E316-AA82-4B08-89F5-E9D5CB5C5EAF}">
      <dgm:prSet/>
      <dgm:spPr/>
      <dgm:t>
        <a:bodyPr/>
        <a:lstStyle/>
        <a:p>
          <a:endParaRPr lang="vi-VN"/>
        </a:p>
      </dgm:t>
    </dgm:pt>
    <dgm:pt modelId="{B52611CF-55A3-4FD0-94FD-A799362A72FD}">
      <dgm:prSet/>
      <dgm:spPr/>
      <dgm:t>
        <a:bodyPr/>
        <a:lstStyle/>
        <a:p>
          <a:r>
            <a:rPr lang="vi-VN"/>
            <a:t>Giải pháp: Cần có nền tảng chia sẻ tích hợp dữ liệu bảo đảm bảo mật hướng tới quản trị dữ liệu toàn Chính phủ một cách hợp lý</a:t>
          </a:r>
        </a:p>
      </dgm:t>
    </dgm:pt>
    <dgm:pt modelId="{F6913B8B-3406-4422-924F-E04D44BA0B19}" type="parTrans" cxnId="{8126ED77-2D31-4042-B9EC-82C95A7B944F}">
      <dgm:prSet/>
      <dgm:spPr/>
      <dgm:t>
        <a:bodyPr/>
        <a:lstStyle/>
        <a:p>
          <a:endParaRPr lang="vi-VN"/>
        </a:p>
      </dgm:t>
    </dgm:pt>
    <dgm:pt modelId="{963CE138-D06C-41F8-92B4-AB3C33C2F5C3}" type="sibTrans" cxnId="{8126ED77-2D31-4042-B9EC-82C95A7B944F}">
      <dgm:prSet/>
      <dgm:spPr/>
      <dgm:t>
        <a:bodyPr/>
        <a:lstStyle/>
        <a:p>
          <a:endParaRPr lang="vi-VN"/>
        </a:p>
      </dgm:t>
    </dgm:pt>
    <dgm:pt modelId="{0236ED16-EC26-4DB5-8428-9B26A45C348A}">
      <dgm:prSet/>
      <dgm:spPr/>
      <dgm:t>
        <a:bodyPr/>
        <a:lstStyle/>
        <a:p>
          <a:r>
            <a:rPr lang="vi-VN"/>
            <a:t>Vấn đề 3: Làm thế nào để người dân tham gia CPĐT nhiều hơn</a:t>
          </a:r>
        </a:p>
      </dgm:t>
    </dgm:pt>
    <dgm:pt modelId="{0E227AD9-6CC9-439C-8E9F-1006B7194FD0}" type="parTrans" cxnId="{1419022A-3846-43CA-ADC0-8D40F6675005}">
      <dgm:prSet/>
      <dgm:spPr/>
      <dgm:t>
        <a:bodyPr/>
        <a:lstStyle/>
        <a:p>
          <a:endParaRPr lang="vi-VN"/>
        </a:p>
      </dgm:t>
    </dgm:pt>
    <dgm:pt modelId="{D0FDB31E-B5BA-48F1-859C-350F919670F5}" type="sibTrans" cxnId="{1419022A-3846-43CA-ADC0-8D40F6675005}">
      <dgm:prSet/>
      <dgm:spPr/>
      <dgm:t>
        <a:bodyPr/>
        <a:lstStyle/>
        <a:p>
          <a:endParaRPr lang="vi-VN"/>
        </a:p>
      </dgm:t>
    </dgm:pt>
    <dgm:pt modelId="{EEF860C6-A579-44BE-870D-1C7918191341}">
      <dgm:prSet/>
      <dgm:spPr/>
      <dgm:t>
        <a:bodyPr/>
        <a:lstStyle/>
        <a:p>
          <a:r>
            <a:rPr lang="vi-VN"/>
            <a:t>Giải pháp: cần làm cho các dịch vụ công trực tuyến thiết thực với người dân và đi thẳng lên tiện dụng ( cấp độ 4) và Mobile</a:t>
          </a:r>
        </a:p>
      </dgm:t>
    </dgm:pt>
    <dgm:pt modelId="{B82DA082-E114-4BB2-8BE3-EB08780480AA}" type="parTrans" cxnId="{FAF77F4B-E90F-4CA6-A4AB-FB9389561114}">
      <dgm:prSet/>
      <dgm:spPr/>
      <dgm:t>
        <a:bodyPr/>
        <a:lstStyle/>
        <a:p>
          <a:endParaRPr lang="vi-VN"/>
        </a:p>
      </dgm:t>
    </dgm:pt>
    <dgm:pt modelId="{93A08858-1662-4E19-A04D-2CD28112BB30}" type="sibTrans" cxnId="{FAF77F4B-E90F-4CA6-A4AB-FB9389561114}">
      <dgm:prSet/>
      <dgm:spPr/>
      <dgm:t>
        <a:bodyPr/>
        <a:lstStyle/>
        <a:p>
          <a:endParaRPr lang="vi-VN"/>
        </a:p>
      </dgm:t>
    </dgm:pt>
    <dgm:pt modelId="{7F32AC74-14BB-410A-B1C6-CEA58B601C36}">
      <dgm:prSet/>
      <dgm:spPr/>
      <dgm:t>
        <a:bodyPr/>
        <a:lstStyle/>
        <a:p>
          <a:r>
            <a:rPr lang="vi-VN"/>
            <a:t>Vấn đề 4: Nguồn lực ở đâu để triển khai CPĐT</a:t>
          </a:r>
        </a:p>
      </dgm:t>
    </dgm:pt>
    <dgm:pt modelId="{0AC22A56-4858-44E2-8D4D-D7A247630517}" type="parTrans" cxnId="{2C5D5215-4D59-4649-8FA4-BE90C21E114E}">
      <dgm:prSet/>
      <dgm:spPr/>
      <dgm:t>
        <a:bodyPr/>
        <a:lstStyle/>
        <a:p>
          <a:endParaRPr lang="vi-VN"/>
        </a:p>
      </dgm:t>
    </dgm:pt>
    <dgm:pt modelId="{C705CCE7-437D-464E-B6E9-94E6400CAF1B}" type="sibTrans" cxnId="{2C5D5215-4D59-4649-8FA4-BE90C21E114E}">
      <dgm:prSet/>
      <dgm:spPr/>
      <dgm:t>
        <a:bodyPr/>
        <a:lstStyle/>
        <a:p>
          <a:endParaRPr lang="vi-VN"/>
        </a:p>
      </dgm:t>
    </dgm:pt>
    <dgm:pt modelId="{930F67F3-6BAA-441B-B9CA-87842B19E87D}">
      <dgm:prSet/>
      <dgm:spPr/>
      <dgm:t>
        <a:bodyPr/>
        <a:lstStyle/>
        <a:p>
          <a:r>
            <a:rPr lang="vi-VN" dirty="0"/>
            <a:t>Giải pháp: kết hợp các nguồn lực không chỉ chi từ ngân sách mà còn cần các giải pháp gây quỹ để triển khai ( xã hội hóa, các nguồn tài trợ …), và lấy từ chi phí tiết kiệm từ hiệu quả triển khai để trả cho CNTT</a:t>
          </a:r>
        </a:p>
      </dgm:t>
    </dgm:pt>
    <dgm:pt modelId="{DC1C5782-AD45-41BA-9A77-23244B9B04C5}" type="parTrans" cxnId="{AD1CC096-CDF3-4D4E-830D-13265D6898CC}">
      <dgm:prSet/>
      <dgm:spPr/>
      <dgm:t>
        <a:bodyPr/>
        <a:lstStyle/>
        <a:p>
          <a:endParaRPr lang="vi-VN"/>
        </a:p>
      </dgm:t>
    </dgm:pt>
    <dgm:pt modelId="{E90E8384-FF61-490E-AEDB-87CA0A880894}" type="sibTrans" cxnId="{AD1CC096-CDF3-4D4E-830D-13265D6898CC}">
      <dgm:prSet/>
      <dgm:spPr/>
      <dgm:t>
        <a:bodyPr/>
        <a:lstStyle/>
        <a:p>
          <a:endParaRPr lang="vi-VN"/>
        </a:p>
      </dgm:t>
    </dgm:pt>
    <dgm:pt modelId="{25189C3B-E99C-4B85-9C41-D851651AA94C}">
      <dgm:prSet/>
      <dgm:spPr/>
      <dgm:t>
        <a:bodyPr/>
        <a:lstStyle/>
        <a:p>
          <a:r>
            <a:rPr lang="vi-VN"/>
            <a:t>Vấn đề 5: Các hệ thống qua quá trình “trăm hoa đua nở” làm sao để quy hoạch tiếp tục phát triển mà không gây phản ứng ngược?</a:t>
          </a:r>
        </a:p>
      </dgm:t>
    </dgm:pt>
    <dgm:pt modelId="{37A3807F-C3EC-4E70-BF55-7D9EAABAEF9C}" type="parTrans" cxnId="{939496C3-F87A-4F38-8B78-9F0CD842A1CF}">
      <dgm:prSet/>
      <dgm:spPr/>
      <dgm:t>
        <a:bodyPr/>
        <a:lstStyle/>
        <a:p>
          <a:endParaRPr lang="vi-VN"/>
        </a:p>
      </dgm:t>
    </dgm:pt>
    <dgm:pt modelId="{D222EFFD-DBF2-4596-A8B7-5B9886292DD8}" type="sibTrans" cxnId="{939496C3-F87A-4F38-8B78-9F0CD842A1CF}">
      <dgm:prSet/>
      <dgm:spPr/>
      <dgm:t>
        <a:bodyPr/>
        <a:lstStyle/>
        <a:p>
          <a:endParaRPr lang="vi-VN"/>
        </a:p>
      </dgm:t>
    </dgm:pt>
    <dgm:pt modelId="{1C342780-0B09-4395-8F1C-5763F638022B}">
      <dgm:prSet/>
      <dgm:spPr/>
      <dgm:t>
        <a:bodyPr/>
        <a:lstStyle/>
        <a:p>
          <a:r>
            <a:rPr lang="vi-VN"/>
            <a:t>Giải pháp: hướng tới các nền tảng dùng chung và dịch vụ dùng chung như: nền tảng tích hợp, kết nối, các phần mềm như dịch vụ cung cấp cho toàn quốc, các dịch vụ theo dõi giám sát như an ninh mạng </a:t>
          </a:r>
          <a:br>
            <a:rPr lang="vi-VN"/>
          </a:br>
          <a:endParaRPr lang="vi-VN"/>
        </a:p>
      </dgm:t>
    </dgm:pt>
    <dgm:pt modelId="{D12D0009-8E9A-4A41-B7AC-3756B2967C55}" type="parTrans" cxnId="{ADEC6395-2C84-4E63-918B-A1FF7AD8C30C}">
      <dgm:prSet/>
      <dgm:spPr/>
      <dgm:t>
        <a:bodyPr/>
        <a:lstStyle/>
        <a:p>
          <a:endParaRPr lang="vi-VN"/>
        </a:p>
      </dgm:t>
    </dgm:pt>
    <dgm:pt modelId="{04DA25ED-B2C6-4770-93B7-FC6EB6D6286A}" type="sibTrans" cxnId="{ADEC6395-2C84-4E63-918B-A1FF7AD8C30C}">
      <dgm:prSet/>
      <dgm:spPr/>
      <dgm:t>
        <a:bodyPr/>
        <a:lstStyle/>
        <a:p>
          <a:endParaRPr lang="vi-VN"/>
        </a:p>
      </dgm:t>
    </dgm:pt>
    <dgm:pt modelId="{04BFF375-B000-4E23-B98A-586E3C5BFE46}" type="pres">
      <dgm:prSet presAssocID="{59485831-4AC4-440F-99E8-134EB2DE1670}" presName="vert0" presStyleCnt="0">
        <dgm:presLayoutVars>
          <dgm:dir/>
          <dgm:animOne val="branch"/>
          <dgm:animLvl val="lvl"/>
        </dgm:presLayoutVars>
      </dgm:prSet>
      <dgm:spPr/>
      <dgm:t>
        <a:bodyPr/>
        <a:lstStyle/>
        <a:p>
          <a:endParaRPr lang="en-US"/>
        </a:p>
      </dgm:t>
    </dgm:pt>
    <dgm:pt modelId="{C63E538E-0331-4076-8A47-6C23968752C7}" type="pres">
      <dgm:prSet presAssocID="{F1CA3022-7912-4517-BB6B-F51A10294639}" presName="thickLine" presStyleLbl="alignNode1" presStyleIdx="0" presStyleCnt="5"/>
      <dgm:spPr/>
    </dgm:pt>
    <dgm:pt modelId="{2BC27F11-BAFF-42F4-8B30-ECDDD9029DA3}" type="pres">
      <dgm:prSet presAssocID="{F1CA3022-7912-4517-BB6B-F51A10294639}" presName="horz1" presStyleCnt="0"/>
      <dgm:spPr/>
    </dgm:pt>
    <dgm:pt modelId="{A1B41E86-2FA5-4C02-BE8E-D5B857A991C2}" type="pres">
      <dgm:prSet presAssocID="{F1CA3022-7912-4517-BB6B-F51A10294639}" presName="tx1" presStyleLbl="revTx" presStyleIdx="0" presStyleCnt="10"/>
      <dgm:spPr/>
      <dgm:t>
        <a:bodyPr/>
        <a:lstStyle/>
        <a:p>
          <a:endParaRPr lang="en-US"/>
        </a:p>
      </dgm:t>
    </dgm:pt>
    <dgm:pt modelId="{AAF4E011-ED88-429F-985A-28B6F332D1D7}" type="pres">
      <dgm:prSet presAssocID="{F1CA3022-7912-4517-BB6B-F51A10294639}" presName="vert1" presStyleCnt="0"/>
      <dgm:spPr/>
    </dgm:pt>
    <dgm:pt modelId="{6C9352CC-6A08-4A50-9045-86C041214554}" type="pres">
      <dgm:prSet presAssocID="{09538FD1-3964-4840-8606-6370B434C700}" presName="vertSpace2a" presStyleCnt="0"/>
      <dgm:spPr/>
    </dgm:pt>
    <dgm:pt modelId="{8E466FCF-DDB4-454A-AE71-0B402755415A}" type="pres">
      <dgm:prSet presAssocID="{09538FD1-3964-4840-8606-6370B434C700}" presName="horz2" presStyleCnt="0"/>
      <dgm:spPr/>
    </dgm:pt>
    <dgm:pt modelId="{48C53FFA-A729-4B33-A35F-5877810E156D}" type="pres">
      <dgm:prSet presAssocID="{09538FD1-3964-4840-8606-6370B434C700}" presName="horzSpace2" presStyleCnt="0"/>
      <dgm:spPr/>
    </dgm:pt>
    <dgm:pt modelId="{0A669BDE-9483-4475-9702-614A7F214D4B}" type="pres">
      <dgm:prSet presAssocID="{09538FD1-3964-4840-8606-6370B434C700}" presName="tx2" presStyleLbl="revTx" presStyleIdx="1" presStyleCnt="10"/>
      <dgm:spPr/>
      <dgm:t>
        <a:bodyPr/>
        <a:lstStyle/>
        <a:p>
          <a:endParaRPr lang="en-US"/>
        </a:p>
      </dgm:t>
    </dgm:pt>
    <dgm:pt modelId="{C5DE6814-6720-466A-9BEB-B052142C3B0D}" type="pres">
      <dgm:prSet presAssocID="{09538FD1-3964-4840-8606-6370B434C700}" presName="vert2" presStyleCnt="0"/>
      <dgm:spPr/>
    </dgm:pt>
    <dgm:pt modelId="{CD34A74F-637B-4EED-AD9F-DFA32A7406DC}" type="pres">
      <dgm:prSet presAssocID="{09538FD1-3964-4840-8606-6370B434C700}" presName="thinLine2b" presStyleLbl="callout" presStyleIdx="0" presStyleCnt="5"/>
      <dgm:spPr/>
    </dgm:pt>
    <dgm:pt modelId="{8509DDC5-F139-40F0-8A1A-3469FEFFC6A0}" type="pres">
      <dgm:prSet presAssocID="{09538FD1-3964-4840-8606-6370B434C700}" presName="vertSpace2b" presStyleCnt="0"/>
      <dgm:spPr/>
    </dgm:pt>
    <dgm:pt modelId="{D5B72154-936B-46AF-B427-BFDF7CD9C0AA}" type="pres">
      <dgm:prSet presAssocID="{1BB7CDBD-5D81-427A-9770-E4A1455B386E}" presName="thickLine" presStyleLbl="alignNode1" presStyleIdx="1" presStyleCnt="5"/>
      <dgm:spPr/>
    </dgm:pt>
    <dgm:pt modelId="{C8BD81EA-DF2F-42CB-AB10-1C67CD9A3019}" type="pres">
      <dgm:prSet presAssocID="{1BB7CDBD-5D81-427A-9770-E4A1455B386E}" presName="horz1" presStyleCnt="0"/>
      <dgm:spPr/>
    </dgm:pt>
    <dgm:pt modelId="{20639191-FE21-453D-904D-BEA9501701FC}" type="pres">
      <dgm:prSet presAssocID="{1BB7CDBD-5D81-427A-9770-E4A1455B386E}" presName="tx1" presStyleLbl="revTx" presStyleIdx="2" presStyleCnt="10"/>
      <dgm:spPr/>
      <dgm:t>
        <a:bodyPr/>
        <a:lstStyle/>
        <a:p>
          <a:endParaRPr lang="en-US"/>
        </a:p>
      </dgm:t>
    </dgm:pt>
    <dgm:pt modelId="{760CA4BB-DABA-487A-AF96-4070838BB933}" type="pres">
      <dgm:prSet presAssocID="{1BB7CDBD-5D81-427A-9770-E4A1455B386E}" presName="vert1" presStyleCnt="0"/>
      <dgm:spPr/>
    </dgm:pt>
    <dgm:pt modelId="{73815111-A82B-4B16-BD24-5F54DFCFC54A}" type="pres">
      <dgm:prSet presAssocID="{B52611CF-55A3-4FD0-94FD-A799362A72FD}" presName="vertSpace2a" presStyleCnt="0"/>
      <dgm:spPr/>
    </dgm:pt>
    <dgm:pt modelId="{024A6BF5-1BBC-42D3-83BD-5A50D2F0158A}" type="pres">
      <dgm:prSet presAssocID="{B52611CF-55A3-4FD0-94FD-A799362A72FD}" presName="horz2" presStyleCnt="0"/>
      <dgm:spPr/>
    </dgm:pt>
    <dgm:pt modelId="{C1B4B96C-326A-4D7E-A884-EFC840AD0C1E}" type="pres">
      <dgm:prSet presAssocID="{B52611CF-55A3-4FD0-94FD-A799362A72FD}" presName="horzSpace2" presStyleCnt="0"/>
      <dgm:spPr/>
    </dgm:pt>
    <dgm:pt modelId="{EE64160D-58A4-4352-B65E-A6ECD905CE97}" type="pres">
      <dgm:prSet presAssocID="{B52611CF-55A3-4FD0-94FD-A799362A72FD}" presName="tx2" presStyleLbl="revTx" presStyleIdx="3" presStyleCnt="10"/>
      <dgm:spPr/>
      <dgm:t>
        <a:bodyPr/>
        <a:lstStyle/>
        <a:p>
          <a:endParaRPr lang="en-US"/>
        </a:p>
      </dgm:t>
    </dgm:pt>
    <dgm:pt modelId="{921AC872-74CB-4444-AA3B-D88F4A10CEBC}" type="pres">
      <dgm:prSet presAssocID="{B52611CF-55A3-4FD0-94FD-A799362A72FD}" presName="vert2" presStyleCnt="0"/>
      <dgm:spPr/>
    </dgm:pt>
    <dgm:pt modelId="{3B586729-90AD-40CD-AA60-4F65CD9B38F5}" type="pres">
      <dgm:prSet presAssocID="{B52611CF-55A3-4FD0-94FD-A799362A72FD}" presName="thinLine2b" presStyleLbl="callout" presStyleIdx="1" presStyleCnt="5"/>
      <dgm:spPr/>
    </dgm:pt>
    <dgm:pt modelId="{081231BB-79A1-4C4E-B2BB-3B7FF9FD3772}" type="pres">
      <dgm:prSet presAssocID="{B52611CF-55A3-4FD0-94FD-A799362A72FD}" presName="vertSpace2b" presStyleCnt="0"/>
      <dgm:spPr/>
    </dgm:pt>
    <dgm:pt modelId="{A6FD7C34-CE99-43F6-BF7A-25A00497A58D}" type="pres">
      <dgm:prSet presAssocID="{0236ED16-EC26-4DB5-8428-9B26A45C348A}" presName="thickLine" presStyleLbl="alignNode1" presStyleIdx="2" presStyleCnt="5"/>
      <dgm:spPr/>
    </dgm:pt>
    <dgm:pt modelId="{0318B688-C5D6-4AF1-BF6F-FAF97790708E}" type="pres">
      <dgm:prSet presAssocID="{0236ED16-EC26-4DB5-8428-9B26A45C348A}" presName="horz1" presStyleCnt="0"/>
      <dgm:spPr/>
    </dgm:pt>
    <dgm:pt modelId="{4041D013-AA7A-42F0-BF18-B90EE7AADCD2}" type="pres">
      <dgm:prSet presAssocID="{0236ED16-EC26-4DB5-8428-9B26A45C348A}" presName="tx1" presStyleLbl="revTx" presStyleIdx="4" presStyleCnt="10"/>
      <dgm:spPr/>
      <dgm:t>
        <a:bodyPr/>
        <a:lstStyle/>
        <a:p>
          <a:endParaRPr lang="en-US"/>
        </a:p>
      </dgm:t>
    </dgm:pt>
    <dgm:pt modelId="{5F6979F6-27BB-4964-9E07-44CDFFDA80D7}" type="pres">
      <dgm:prSet presAssocID="{0236ED16-EC26-4DB5-8428-9B26A45C348A}" presName="vert1" presStyleCnt="0"/>
      <dgm:spPr/>
    </dgm:pt>
    <dgm:pt modelId="{85C5EEEC-611A-46D9-84F8-887A64C6F868}" type="pres">
      <dgm:prSet presAssocID="{EEF860C6-A579-44BE-870D-1C7918191341}" presName="vertSpace2a" presStyleCnt="0"/>
      <dgm:spPr/>
    </dgm:pt>
    <dgm:pt modelId="{7EA7CD54-CB2A-4AB1-AF4E-AA0DC320AA9C}" type="pres">
      <dgm:prSet presAssocID="{EEF860C6-A579-44BE-870D-1C7918191341}" presName="horz2" presStyleCnt="0"/>
      <dgm:spPr/>
    </dgm:pt>
    <dgm:pt modelId="{09CE5883-02C6-4F38-9CAB-A54CEA43528E}" type="pres">
      <dgm:prSet presAssocID="{EEF860C6-A579-44BE-870D-1C7918191341}" presName="horzSpace2" presStyleCnt="0"/>
      <dgm:spPr/>
    </dgm:pt>
    <dgm:pt modelId="{EB68917B-D6C8-4FA8-99B7-6389F51560EE}" type="pres">
      <dgm:prSet presAssocID="{EEF860C6-A579-44BE-870D-1C7918191341}" presName="tx2" presStyleLbl="revTx" presStyleIdx="5" presStyleCnt="10"/>
      <dgm:spPr/>
      <dgm:t>
        <a:bodyPr/>
        <a:lstStyle/>
        <a:p>
          <a:endParaRPr lang="en-US"/>
        </a:p>
      </dgm:t>
    </dgm:pt>
    <dgm:pt modelId="{9860D72E-A232-4360-B5FB-52BFDF16A3F0}" type="pres">
      <dgm:prSet presAssocID="{EEF860C6-A579-44BE-870D-1C7918191341}" presName="vert2" presStyleCnt="0"/>
      <dgm:spPr/>
    </dgm:pt>
    <dgm:pt modelId="{D11615CE-8EF4-4B51-A9A1-A9BA44DE9B65}" type="pres">
      <dgm:prSet presAssocID="{EEF860C6-A579-44BE-870D-1C7918191341}" presName="thinLine2b" presStyleLbl="callout" presStyleIdx="2" presStyleCnt="5"/>
      <dgm:spPr/>
    </dgm:pt>
    <dgm:pt modelId="{85797EA2-4150-4E55-BDFD-5FAF7D031632}" type="pres">
      <dgm:prSet presAssocID="{EEF860C6-A579-44BE-870D-1C7918191341}" presName="vertSpace2b" presStyleCnt="0"/>
      <dgm:spPr/>
    </dgm:pt>
    <dgm:pt modelId="{48BE563E-2550-4A47-81E4-787E5FDD2982}" type="pres">
      <dgm:prSet presAssocID="{7F32AC74-14BB-410A-B1C6-CEA58B601C36}" presName="thickLine" presStyleLbl="alignNode1" presStyleIdx="3" presStyleCnt="5"/>
      <dgm:spPr/>
    </dgm:pt>
    <dgm:pt modelId="{EECBF111-256D-4F8E-9B1C-FB7B34DD29B2}" type="pres">
      <dgm:prSet presAssocID="{7F32AC74-14BB-410A-B1C6-CEA58B601C36}" presName="horz1" presStyleCnt="0"/>
      <dgm:spPr/>
    </dgm:pt>
    <dgm:pt modelId="{35313DE8-1B4B-4EC7-B91A-BB3D06E1C719}" type="pres">
      <dgm:prSet presAssocID="{7F32AC74-14BB-410A-B1C6-CEA58B601C36}" presName="tx1" presStyleLbl="revTx" presStyleIdx="6" presStyleCnt="10"/>
      <dgm:spPr/>
      <dgm:t>
        <a:bodyPr/>
        <a:lstStyle/>
        <a:p>
          <a:endParaRPr lang="en-US"/>
        </a:p>
      </dgm:t>
    </dgm:pt>
    <dgm:pt modelId="{3C3B1D9C-7568-4888-8009-1F1707E79C70}" type="pres">
      <dgm:prSet presAssocID="{7F32AC74-14BB-410A-B1C6-CEA58B601C36}" presName="vert1" presStyleCnt="0"/>
      <dgm:spPr/>
    </dgm:pt>
    <dgm:pt modelId="{E9754101-64C5-42A5-B76A-40E1AF51558E}" type="pres">
      <dgm:prSet presAssocID="{930F67F3-6BAA-441B-B9CA-87842B19E87D}" presName="vertSpace2a" presStyleCnt="0"/>
      <dgm:spPr/>
    </dgm:pt>
    <dgm:pt modelId="{79A300CA-3316-4C70-8A81-856832E6B65C}" type="pres">
      <dgm:prSet presAssocID="{930F67F3-6BAA-441B-B9CA-87842B19E87D}" presName="horz2" presStyleCnt="0"/>
      <dgm:spPr/>
    </dgm:pt>
    <dgm:pt modelId="{3782369D-B39F-4C89-BAA2-DEFB76B39088}" type="pres">
      <dgm:prSet presAssocID="{930F67F3-6BAA-441B-B9CA-87842B19E87D}" presName="horzSpace2" presStyleCnt="0"/>
      <dgm:spPr/>
    </dgm:pt>
    <dgm:pt modelId="{B833DEBD-D275-4986-B0E6-CB4603ECE84A}" type="pres">
      <dgm:prSet presAssocID="{930F67F3-6BAA-441B-B9CA-87842B19E87D}" presName="tx2" presStyleLbl="revTx" presStyleIdx="7" presStyleCnt="10"/>
      <dgm:spPr/>
      <dgm:t>
        <a:bodyPr/>
        <a:lstStyle/>
        <a:p>
          <a:endParaRPr lang="en-US"/>
        </a:p>
      </dgm:t>
    </dgm:pt>
    <dgm:pt modelId="{F7291FD7-0D23-4539-A854-C5779A5F5562}" type="pres">
      <dgm:prSet presAssocID="{930F67F3-6BAA-441B-B9CA-87842B19E87D}" presName="vert2" presStyleCnt="0"/>
      <dgm:spPr/>
    </dgm:pt>
    <dgm:pt modelId="{3580C4B4-F306-4987-91D9-6E1054BBA578}" type="pres">
      <dgm:prSet presAssocID="{930F67F3-6BAA-441B-B9CA-87842B19E87D}" presName="thinLine2b" presStyleLbl="callout" presStyleIdx="3" presStyleCnt="5"/>
      <dgm:spPr/>
    </dgm:pt>
    <dgm:pt modelId="{7753E4D1-3D91-49D2-90AB-6FED48EB4B79}" type="pres">
      <dgm:prSet presAssocID="{930F67F3-6BAA-441B-B9CA-87842B19E87D}" presName="vertSpace2b" presStyleCnt="0"/>
      <dgm:spPr/>
    </dgm:pt>
    <dgm:pt modelId="{AD9C748B-03B6-48F0-A391-4AC7D97E2FCB}" type="pres">
      <dgm:prSet presAssocID="{25189C3B-E99C-4B85-9C41-D851651AA94C}" presName="thickLine" presStyleLbl="alignNode1" presStyleIdx="4" presStyleCnt="5"/>
      <dgm:spPr/>
    </dgm:pt>
    <dgm:pt modelId="{18FEA865-B5EC-4371-9595-30CD593DB47E}" type="pres">
      <dgm:prSet presAssocID="{25189C3B-E99C-4B85-9C41-D851651AA94C}" presName="horz1" presStyleCnt="0"/>
      <dgm:spPr/>
    </dgm:pt>
    <dgm:pt modelId="{FAF8D9E1-E452-41A7-9E45-9422BD6A68FB}" type="pres">
      <dgm:prSet presAssocID="{25189C3B-E99C-4B85-9C41-D851651AA94C}" presName="tx1" presStyleLbl="revTx" presStyleIdx="8" presStyleCnt="10"/>
      <dgm:spPr/>
      <dgm:t>
        <a:bodyPr/>
        <a:lstStyle/>
        <a:p>
          <a:endParaRPr lang="en-US"/>
        </a:p>
      </dgm:t>
    </dgm:pt>
    <dgm:pt modelId="{2353B6EA-3E9E-4C60-B1D4-022CF4EAEB99}" type="pres">
      <dgm:prSet presAssocID="{25189C3B-E99C-4B85-9C41-D851651AA94C}" presName="vert1" presStyleCnt="0"/>
      <dgm:spPr/>
    </dgm:pt>
    <dgm:pt modelId="{DBAAC261-3216-499D-B30E-A1A9D0FB3D0F}" type="pres">
      <dgm:prSet presAssocID="{1C342780-0B09-4395-8F1C-5763F638022B}" presName="vertSpace2a" presStyleCnt="0"/>
      <dgm:spPr/>
    </dgm:pt>
    <dgm:pt modelId="{2B0B335D-E63B-4CFF-A1ED-CBE560505D79}" type="pres">
      <dgm:prSet presAssocID="{1C342780-0B09-4395-8F1C-5763F638022B}" presName="horz2" presStyleCnt="0"/>
      <dgm:spPr/>
    </dgm:pt>
    <dgm:pt modelId="{5C0FFFCD-272B-4410-8DE8-9696651D65EB}" type="pres">
      <dgm:prSet presAssocID="{1C342780-0B09-4395-8F1C-5763F638022B}" presName="horzSpace2" presStyleCnt="0"/>
      <dgm:spPr/>
    </dgm:pt>
    <dgm:pt modelId="{B9835699-B177-4CF3-BD67-5D018F662FB4}" type="pres">
      <dgm:prSet presAssocID="{1C342780-0B09-4395-8F1C-5763F638022B}" presName="tx2" presStyleLbl="revTx" presStyleIdx="9" presStyleCnt="10"/>
      <dgm:spPr/>
      <dgm:t>
        <a:bodyPr/>
        <a:lstStyle/>
        <a:p>
          <a:endParaRPr lang="en-US"/>
        </a:p>
      </dgm:t>
    </dgm:pt>
    <dgm:pt modelId="{8878B856-924A-4A47-B523-E7642C253AA2}" type="pres">
      <dgm:prSet presAssocID="{1C342780-0B09-4395-8F1C-5763F638022B}" presName="vert2" presStyleCnt="0"/>
      <dgm:spPr/>
    </dgm:pt>
    <dgm:pt modelId="{137DAD20-0BDC-4B36-BF9B-0D4599EF6EBE}" type="pres">
      <dgm:prSet presAssocID="{1C342780-0B09-4395-8F1C-5763F638022B}" presName="thinLine2b" presStyleLbl="callout" presStyleIdx="4" presStyleCnt="5"/>
      <dgm:spPr/>
    </dgm:pt>
    <dgm:pt modelId="{B669BCC5-D10D-4557-946A-15815145B208}" type="pres">
      <dgm:prSet presAssocID="{1C342780-0B09-4395-8F1C-5763F638022B}" presName="vertSpace2b" presStyleCnt="0"/>
      <dgm:spPr/>
    </dgm:pt>
  </dgm:ptLst>
  <dgm:cxnLst>
    <dgm:cxn modelId="{918DEAA7-860F-4174-8FCA-E7D6848B2350}" type="presOf" srcId="{EEF860C6-A579-44BE-870D-1C7918191341}" destId="{EB68917B-D6C8-4FA8-99B7-6389F51560EE}" srcOrd="0" destOrd="0" presId="urn:microsoft.com/office/officeart/2008/layout/LinedList"/>
    <dgm:cxn modelId="{E30E7EED-D53E-4F4A-B18E-EF2912E1E252}" type="presOf" srcId="{59485831-4AC4-440F-99E8-134EB2DE1670}" destId="{04BFF375-B000-4E23-B98A-586E3C5BFE46}" srcOrd="0" destOrd="0" presId="urn:microsoft.com/office/officeart/2008/layout/LinedList"/>
    <dgm:cxn modelId="{A50B9BDC-0BDC-4024-8721-A20B6CEBE6D9}" type="presOf" srcId="{0236ED16-EC26-4DB5-8428-9B26A45C348A}" destId="{4041D013-AA7A-42F0-BF18-B90EE7AADCD2}" srcOrd="0" destOrd="0" presId="urn:microsoft.com/office/officeart/2008/layout/LinedList"/>
    <dgm:cxn modelId="{5F330BB1-BB28-457E-8A96-72C273AFE9A0}" srcId="{F1CA3022-7912-4517-BB6B-F51A10294639}" destId="{09538FD1-3964-4840-8606-6370B434C700}" srcOrd="0" destOrd="0" parTransId="{3B4C8409-9584-4471-BCF3-ECEBDF05EAA4}" sibTransId="{BFEE2742-F82B-4168-94DD-40B4C45A8052}"/>
    <dgm:cxn modelId="{2C5D5215-4D59-4649-8FA4-BE90C21E114E}" srcId="{59485831-4AC4-440F-99E8-134EB2DE1670}" destId="{7F32AC74-14BB-410A-B1C6-CEA58B601C36}" srcOrd="3" destOrd="0" parTransId="{0AC22A56-4858-44E2-8D4D-D7A247630517}" sibTransId="{C705CCE7-437D-464E-B6E9-94E6400CAF1B}"/>
    <dgm:cxn modelId="{8126ED77-2D31-4042-B9EC-82C95A7B944F}" srcId="{1BB7CDBD-5D81-427A-9770-E4A1455B386E}" destId="{B52611CF-55A3-4FD0-94FD-A799362A72FD}" srcOrd="0" destOrd="0" parTransId="{F6913B8B-3406-4422-924F-E04D44BA0B19}" sibTransId="{963CE138-D06C-41F8-92B4-AB3C33C2F5C3}"/>
    <dgm:cxn modelId="{F480BE4E-CC8C-4883-B008-9834F86EDA07}" type="presOf" srcId="{1C342780-0B09-4395-8F1C-5763F638022B}" destId="{B9835699-B177-4CF3-BD67-5D018F662FB4}" srcOrd="0" destOrd="0" presId="urn:microsoft.com/office/officeart/2008/layout/LinedList"/>
    <dgm:cxn modelId="{AD1CC096-CDF3-4D4E-830D-13265D6898CC}" srcId="{7F32AC74-14BB-410A-B1C6-CEA58B601C36}" destId="{930F67F3-6BAA-441B-B9CA-87842B19E87D}" srcOrd="0" destOrd="0" parTransId="{DC1C5782-AD45-41BA-9A77-23244B9B04C5}" sibTransId="{E90E8384-FF61-490E-AEDB-87CA0A880894}"/>
    <dgm:cxn modelId="{492A860C-5CDF-471C-B9AA-491403E782C4}" type="presOf" srcId="{09538FD1-3964-4840-8606-6370B434C700}" destId="{0A669BDE-9483-4475-9702-614A7F214D4B}" srcOrd="0" destOrd="0" presId="urn:microsoft.com/office/officeart/2008/layout/LinedList"/>
    <dgm:cxn modelId="{B38E5A7F-1A6C-4F63-A72C-4864FEE9D593}" type="presOf" srcId="{25189C3B-E99C-4B85-9C41-D851651AA94C}" destId="{FAF8D9E1-E452-41A7-9E45-9422BD6A68FB}" srcOrd="0" destOrd="0" presId="urn:microsoft.com/office/officeart/2008/layout/LinedList"/>
    <dgm:cxn modelId="{ADEC6395-2C84-4E63-918B-A1FF7AD8C30C}" srcId="{25189C3B-E99C-4B85-9C41-D851651AA94C}" destId="{1C342780-0B09-4395-8F1C-5763F638022B}" srcOrd="0" destOrd="0" parTransId="{D12D0009-8E9A-4A41-B7AC-3756B2967C55}" sibTransId="{04DA25ED-B2C6-4770-93B7-FC6EB6D6286A}"/>
    <dgm:cxn modelId="{DA614EF7-A386-4626-9B66-68F3AC598E75}" srcId="{59485831-4AC4-440F-99E8-134EB2DE1670}" destId="{F1CA3022-7912-4517-BB6B-F51A10294639}" srcOrd="0" destOrd="0" parTransId="{8BC3D26B-01B6-4991-8B25-ECB6D7213C1A}" sibTransId="{288C1769-4472-4CE9-8D2C-7072A8EF0778}"/>
    <dgm:cxn modelId="{CD66D219-5EA0-4621-A265-1AD86108BB7B}" type="presOf" srcId="{B52611CF-55A3-4FD0-94FD-A799362A72FD}" destId="{EE64160D-58A4-4352-B65E-A6ECD905CE97}" srcOrd="0" destOrd="0" presId="urn:microsoft.com/office/officeart/2008/layout/LinedList"/>
    <dgm:cxn modelId="{1419022A-3846-43CA-ADC0-8D40F6675005}" srcId="{59485831-4AC4-440F-99E8-134EB2DE1670}" destId="{0236ED16-EC26-4DB5-8428-9B26A45C348A}" srcOrd="2" destOrd="0" parTransId="{0E227AD9-6CC9-439C-8E9F-1006B7194FD0}" sibTransId="{D0FDB31E-B5BA-48F1-859C-350F919670F5}"/>
    <dgm:cxn modelId="{ED73D239-C8A5-4C1E-8C35-E6DAF54F596E}" type="presOf" srcId="{7F32AC74-14BB-410A-B1C6-CEA58B601C36}" destId="{35313DE8-1B4B-4EC7-B91A-BB3D06E1C719}" srcOrd="0" destOrd="0" presId="urn:microsoft.com/office/officeart/2008/layout/LinedList"/>
    <dgm:cxn modelId="{939496C3-F87A-4F38-8B78-9F0CD842A1CF}" srcId="{59485831-4AC4-440F-99E8-134EB2DE1670}" destId="{25189C3B-E99C-4B85-9C41-D851651AA94C}" srcOrd="4" destOrd="0" parTransId="{37A3807F-C3EC-4E70-BF55-7D9EAABAEF9C}" sibTransId="{D222EFFD-DBF2-4596-A8B7-5B9886292DD8}"/>
    <dgm:cxn modelId="{8E17E316-AA82-4B08-89F5-E9D5CB5C5EAF}" srcId="{59485831-4AC4-440F-99E8-134EB2DE1670}" destId="{1BB7CDBD-5D81-427A-9770-E4A1455B386E}" srcOrd="1" destOrd="0" parTransId="{E63003A5-78E5-41E2-80C5-B3A458FEE887}" sibTransId="{9F2DCCFA-CA36-46CA-81D6-FB0CCC09337D}"/>
    <dgm:cxn modelId="{6E99D5E7-958F-4070-B66F-7FCE94ABC2AF}" type="presOf" srcId="{1BB7CDBD-5D81-427A-9770-E4A1455B386E}" destId="{20639191-FE21-453D-904D-BEA9501701FC}" srcOrd="0" destOrd="0" presId="urn:microsoft.com/office/officeart/2008/layout/LinedList"/>
    <dgm:cxn modelId="{FAF77F4B-E90F-4CA6-A4AB-FB9389561114}" srcId="{0236ED16-EC26-4DB5-8428-9B26A45C348A}" destId="{EEF860C6-A579-44BE-870D-1C7918191341}" srcOrd="0" destOrd="0" parTransId="{B82DA082-E114-4BB2-8BE3-EB08780480AA}" sibTransId="{93A08858-1662-4E19-A04D-2CD28112BB30}"/>
    <dgm:cxn modelId="{8EE0E344-C435-4AD5-A561-F2702BF72B5E}" type="presOf" srcId="{F1CA3022-7912-4517-BB6B-F51A10294639}" destId="{A1B41E86-2FA5-4C02-BE8E-D5B857A991C2}" srcOrd="0" destOrd="0" presId="urn:microsoft.com/office/officeart/2008/layout/LinedList"/>
    <dgm:cxn modelId="{AED0B0E8-4224-433B-8002-1717134FC106}" type="presOf" srcId="{930F67F3-6BAA-441B-B9CA-87842B19E87D}" destId="{B833DEBD-D275-4986-B0E6-CB4603ECE84A}" srcOrd="0" destOrd="0" presId="urn:microsoft.com/office/officeart/2008/layout/LinedList"/>
    <dgm:cxn modelId="{218A2F02-2BF3-4188-BF76-5928E58A644B}" type="presParOf" srcId="{04BFF375-B000-4E23-B98A-586E3C5BFE46}" destId="{C63E538E-0331-4076-8A47-6C23968752C7}" srcOrd="0" destOrd="0" presId="urn:microsoft.com/office/officeart/2008/layout/LinedList"/>
    <dgm:cxn modelId="{2B337087-7E9B-4D2A-BD32-AB30386A48F0}" type="presParOf" srcId="{04BFF375-B000-4E23-B98A-586E3C5BFE46}" destId="{2BC27F11-BAFF-42F4-8B30-ECDDD9029DA3}" srcOrd="1" destOrd="0" presId="urn:microsoft.com/office/officeart/2008/layout/LinedList"/>
    <dgm:cxn modelId="{73AFFFE5-2416-4A64-854A-C26ECB476C7A}" type="presParOf" srcId="{2BC27F11-BAFF-42F4-8B30-ECDDD9029DA3}" destId="{A1B41E86-2FA5-4C02-BE8E-D5B857A991C2}" srcOrd="0" destOrd="0" presId="urn:microsoft.com/office/officeart/2008/layout/LinedList"/>
    <dgm:cxn modelId="{0C97C761-F786-4A02-88E6-9C43D84115B0}" type="presParOf" srcId="{2BC27F11-BAFF-42F4-8B30-ECDDD9029DA3}" destId="{AAF4E011-ED88-429F-985A-28B6F332D1D7}" srcOrd="1" destOrd="0" presId="urn:microsoft.com/office/officeart/2008/layout/LinedList"/>
    <dgm:cxn modelId="{11578DFB-7CC0-470A-A39E-27C2BD31E7F6}" type="presParOf" srcId="{AAF4E011-ED88-429F-985A-28B6F332D1D7}" destId="{6C9352CC-6A08-4A50-9045-86C041214554}" srcOrd="0" destOrd="0" presId="urn:microsoft.com/office/officeart/2008/layout/LinedList"/>
    <dgm:cxn modelId="{B53A6585-B786-47EE-BA2F-6489CDC51FF4}" type="presParOf" srcId="{AAF4E011-ED88-429F-985A-28B6F332D1D7}" destId="{8E466FCF-DDB4-454A-AE71-0B402755415A}" srcOrd="1" destOrd="0" presId="urn:microsoft.com/office/officeart/2008/layout/LinedList"/>
    <dgm:cxn modelId="{42EC97CC-39F6-4D18-BBFD-845753C2069E}" type="presParOf" srcId="{8E466FCF-DDB4-454A-AE71-0B402755415A}" destId="{48C53FFA-A729-4B33-A35F-5877810E156D}" srcOrd="0" destOrd="0" presId="urn:microsoft.com/office/officeart/2008/layout/LinedList"/>
    <dgm:cxn modelId="{C0535F13-32AC-497F-9DE5-BF717F5535B0}" type="presParOf" srcId="{8E466FCF-DDB4-454A-AE71-0B402755415A}" destId="{0A669BDE-9483-4475-9702-614A7F214D4B}" srcOrd="1" destOrd="0" presId="urn:microsoft.com/office/officeart/2008/layout/LinedList"/>
    <dgm:cxn modelId="{6799B588-747F-47EE-9248-30C598D8DF5C}" type="presParOf" srcId="{8E466FCF-DDB4-454A-AE71-0B402755415A}" destId="{C5DE6814-6720-466A-9BEB-B052142C3B0D}" srcOrd="2" destOrd="0" presId="urn:microsoft.com/office/officeart/2008/layout/LinedList"/>
    <dgm:cxn modelId="{FE4A6E14-7E50-4FA8-B9A0-C715F8959F56}" type="presParOf" srcId="{AAF4E011-ED88-429F-985A-28B6F332D1D7}" destId="{CD34A74F-637B-4EED-AD9F-DFA32A7406DC}" srcOrd="2" destOrd="0" presId="urn:microsoft.com/office/officeart/2008/layout/LinedList"/>
    <dgm:cxn modelId="{383AF132-F794-434C-ABDE-085EBA3A2F13}" type="presParOf" srcId="{AAF4E011-ED88-429F-985A-28B6F332D1D7}" destId="{8509DDC5-F139-40F0-8A1A-3469FEFFC6A0}" srcOrd="3" destOrd="0" presId="urn:microsoft.com/office/officeart/2008/layout/LinedList"/>
    <dgm:cxn modelId="{B9FC4627-C974-43D9-AC4B-0D8E087AB7F4}" type="presParOf" srcId="{04BFF375-B000-4E23-B98A-586E3C5BFE46}" destId="{D5B72154-936B-46AF-B427-BFDF7CD9C0AA}" srcOrd="2" destOrd="0" presId="urn:microsoft.com/office/officeart/2008/layout/LinedList"/>
    <dgm:cxn modelId="{FD08D140-FB36-44EE-9C18-61AAF7E1EECF}" type="presParOf" srcId="{04BFF375-B000-4E23-B98A-586E3C5BFE46}" destId="{C8BD81EA-DF2F-42CB-AB10-1C67CD9A3019}" srcOrd="3" destOrd="0" presId="urn:microsoft.com/office/officeart/2008/layout/LinedList"/>
    <dgm:cxn modelId="{290D0A85-C23D-4319-B75E-0065468D0617}" type="presParOf" srcId="{C8BD81EA-DF2F-42CB-AB10-1C67CD9A3019}" destId="{20639191-FE21-453D-904D-BEA9501701FC}" srcOrd="0" destOrd="0" presId="urn:microsoft.com/office/officeart/2008/layout/LinedList"/>
    <dgm:cxn modelId="{6F21BE11-93C6-406E-9761-19B4D72281A3}" type="presParOf" srcId="{C8BD81EA-DF2F-42CB-AB10-1C67CD9A3019}" destId="{760CA4BB-DABA-487A-AF96-4070838BB933}" srcOrd="1" destOrd="0" presId="urn:microsoft.com/office/officeart/2008/layout/LinedList"/>
    <dgm:cxn modelId="{C76AE3AC-3825-461B-BABA-F6C2A5265E35}" type="presParOf" srcId="{760CA4BB-DABA-487A-AF96-4070838BB933}" destId="{73815111-A82B-4B16-BD24-5F54DFCFC54A}" srcOrd="0" destOrd="0" presId="urn:microsoft.com/office/officeart/2008/layout/LinedList"/>
    <dgm:cxn modelId="{A35AC35E-5DF7-4A4B-B984-9563BF5B25AA}" type="presParOf" srcId="{760CA4BB-DABA-487A-AF96-4070838BB933}" destId="{024A6BF5-1BBC-42D3-83BD-5A50D2F0158A}" srcOrd="1" destOrd="0" presId="urn:microsoft.com/office/officeart/2008/layout/LinedList"/>
    <dgm:cxn modelId="{20B9F5B2-B628-42FE-B03F-58DF1831E502}" type="presParOf" srcId="{024A6BF5-1BBC-42D3-83BD-5A50D2F0158A}" destId="{C1B4B96C-326A-4D7E-A884-EFC840AD0C1E}" srcOrd="0" destOrd="0" presId="urn:microsoft.com/office/officeart/2008/layout/LinedList"/>
    <dgm:cxn modelId="{70DC7B30-19E9-4C7B-9C8C-D9042FA6FF3C}" type="presParOf" srcId="{024A6BF5-1BBC-42D3-83BD-5A50D2F0158A}" destId="{EE64160D-58A4-4352-B65E-A6ECD905CE97}" srcOrd="1" destOrd="0" presId="urn:microsoft.com/office/officeart/2008/layout/LinedList"/>
    <dgm:cxn modelId="{FEEE00FB-B8AF-42FE-BBA0-A5C8623E6438}" type="presParOf" srcId="{024A6BF5-1BBC-42D3-83BD-5A50D2F0158A}" destId="{921AC872-74CB-4444-AA3B-D88F4A10CEBC}" srcOrd="2" destOrd="0" presId="urn:microsoft.com/office/officeart/2008/layout/LinedList"/>
    <dgm:cxn modelId="{2AE47539-D769-4C90-A51A-A61624677D58}" type="presParOf" srcId="{760CA4BB-DABA-487A-AF96-4070838BB933}" destId="{3B586729-90AD-40CD-AA60-4F65CD9B38F5}" srcOrd="2" destOrd="0" presId="urn:microsoft.com/office/officeart/2008/layout/LinedList"/>
    <dgm:cxn modelId="{3A327AAA-50F4-4A2A-8114-4C6D04A33D2C}" type="presParOf" srcId="{760CA4BB-DABA-487A-AF96-4070838BB933}" destId="{081231BB-79A1-4C4E-B2BB-3B7FF9FD3772}" srcOrd="3" destOrd="0" presId="urn:microsoft.com/office/officeart/2008/layout/LinedList"/>
    <dgm:cxn modelId="{66DC0099-AEF2-4E2D-84C2-4BB1A5656E08}" type="presParOf" srcId="{04BFF375-B000-4E23-B98A-586E3C5BFE46}" destId="{A6FD7C34-CE99-43F6-BF7A-25A00497A58D}" srcOrd="4" destOrd="0" presId="urn:microsoft.com/office/officeart/2008/layout/LinedList"/>
    <dgm:cxn modelId="{4CF3E3C5-2157-403B-A90D-25BE29AFEE78}" type="presParOf" srcId="{04BFF375-B000-4E23-B98A-586E3C5BFE46}" destId="{0318B688-C5D6-4AF1-BF6F-FAF97790708E}" srcOrd="5" destOrd="0" presId="urn:microsoft.com/office/officeart/2008/layout/LinedList"/>
    <dgm:cxn modelId="{F154EF3A-7BB5-4F17-9B4E-F9E8BFCD7433}" type="presParOf" srcId="{0318B688-C5D6-4AF1-BF6F-FAF97790708E}" destId="{4041D013-AA7A-42F0-BF18-B90EE7AADCD2}" srcOrd="0" destOrd="0" presId="urn:microsoft.com/office/officeart/2008/layout/LinedList"/>
    <dgm:cxn modelId="{1B5A5723-D602-4A7A-AE46-1E842F2B3D2D}" type="presParOf" srcId="{0318B688-C5D6-4AF1-BF6F-FAF97790708E}" destId="{5F6979F6-27BB-4964-9E07-44CDFFDA80D7}" srcOrd="1" destOrd="0" presId="urn:microsoft.com/office/officeart/2008/layout/LinedList"/>
    <dgm:cxn modelId="{AE049258-8340-4495-B6EF-D8C23C22912B}" type="presParOf" srcId="{5F6979F6-27BB-4964-9E07-44CDFFDA80D7}" destId="{85C5EEEC-611A-46D9-84F8-887A64C6F868}" srcOrd="0" destOrd="0" presId="urn:microsoft.com/office/officeart/2008/layout/LinedList"/>
    <dgm:cxn modelId="{363C468A-77A4-41B3-99D9-7CC53430B139}" type="presParOf" srcId="{5F6979F6-27BB-4964-9E07-44CDFFDA80D7}" destId="{7EA7CD54-CB2A-4AB1-AF4E-AA0DC320AA9C}" srcOrd="1" destOrd="0" presId="urn:microsoft.com/office/officeart/2008/layout/LinedList"/>
    <dgm:cxn modelId="{B93A5870-8E8F-402A-A1F2-172668BDA996}" type="presParOf" srcId="{7EA7CD54-CB2A-4AB1-AF4E-AA0DC320AA9C}" destId="{09CE5883-02C6-4F38-9CAB-A54CEA43528E}" srcOrd="0" destOrd="0" presId="urn:microsoft.com/office/officeart/2008/layout/LinedList"/>
    <dgm:cxn modelId="{CBE95845-4A15-4F32-A2BD-80CA59D95623}" type="presParOf" srcId="{7EA7CD54-CB2A-4AB1-AF4E-AA0DC320AA9C}" destId="{EB68917B-D6C8-4FA8-99B7-6389F51560EE}" srcOrd="1" destOrd="0" presId="urn:microsoft.com/office/officeart/2008/layout/LinedList"/>
    <dgm:cxn modelId="{BE594BF8-6B1E-4EAF-AE8C-F2F775AE1B7C}" type="presParOf" srcId="{7EA7CD54-CB2A-4AB1-AF4E-AA0DC320AA9C}" destId="{9860D72E-A232-4360-B5FB-52BFDF16A3F0}" srcOrd="2" destOrd="0" presId="urn:microsoft.com/office/officeart/2008/layout/LinedList"/>
    <dgm:cxn modelId="{57F79BA7-1857-43E6-92F1-F23A655D1067}" type="presParOf" srcId="{5F6979F6-27BB-4964-9E07-44CDFFDA80D7}" destId="{D11615CE-8EF4-4B51-A9A1-A9BA44DE9B65}" srcOrd="2" destOrd="0" presId="urn:microsoft.com/office/officeart/2008/layout/LinedList"/>
    <dgm:cxn modelId="{A54E22CC-394A-45D1-9937-12BA3FE3081F}" type="presParOf" srcId="{5F6979F6-27BB-4964-9E07-44CDFFDA80D7}" destId="{85797EA2-4150-4E55-BDFD-5FAF7D031632}" srcOrd="3" destOrd="0" presId="urn:microsoft.com/office/officeart/2008/layout/LinedList"/>
    <dgm:cxn modelId="{887C5E44-1F16-4EFA-8B75-D68236E84FA7}" type="presParOf" srcId="{04BFF375-B000-4E23-B98A-586E3C5BFE46}" destId="{48BE563E-2550-4A47-81E4-787E5FDD2982}" srcOrd="6" destOrd="0" presId="urn:microsoft.com/office/officeart/2008/layout/LinedList"/>
    <dgm:cxn modelId="{29A18D6E-3D95-4E81-AA23-810DA15D4FE8}" type="presParOf" srcId="{04BFF375-B000-4E23-B98A-586E3C5BFE46}" destId="{EECBF111-256D-4F8E-9B1C-FB7B34DD29B2}" srcOrd="7" destOrd="0" presId="urn:microsoft.com/office/officeart/2008/layout/LinedList"/>
    <dgm:cxn modelId="{9BE87339-25E1-4BC8-AA95-CAE2D6344703}" type="presParOf" srcId="{EECBF111-256D-4F8E-9B1C-FB7B34DD29B2}" destId="{35313DE8-1B4B-4EC7-B91A-BB3D06E1C719}" srcOrd="0" destOrd="0" presId="urn:microsoft.com/office/officeart/2008/layout/LinedList"/>
    <dgm:cxn modelId="{41B5FD41-B6F2-4676-8C08-147266FACEA9}" type="presParOf" srcId="{EECBF111-256D-4F8E-9B1C-FB7B34DD29B2}" destId="{3C3B1D9C-7568-4888-8009-1F1707E79C70}" srcOrd="1" destOrd="0" presId="urn:microsoft.com/office/officeart/2008/layout/LinedList"/>
    <dgm:cxn modelId="{2D4F80F1-ACF5-4C81-9CC7-77924CCD87F6}" type="presParOf" srcId="{3C3B1D9C-7568-4888-8009-1F1707E79C70}" destId="{E9754101-64C5-42A5-B76A-40E1AF51558E}" srcOrd="0" destOrd="0" presId="urn:microsoft.com/office/officeart/2008/layout/LinedList"/>
    <dgm:cxn modelId="{94AEC3BD-3C8E-4CB9-BD16-5D3140B59A4E}" type="presParOf" srcId="{3C3B1D9C-7568-4888-8009-1F1707E79C70}" destId="{79A300CA-3316-4C70-8A81-856832E6B65C}" srcOrd="1" destOrd="0" presId="urn:microsoft.com/office/officeart/2008/layout/LinedList"/>
    <dgm:cxn modelId="{EF136668-EADB-4779-9058-FD8A6690033A}" type="presParOf" srcId="{79A300CA-3316-4C70-8A81-856832E6B65C}" destId="{3782369D-B39F-4C89-BAA2-DEFB76B39088}" srcOrd="0" destOrd="0" presId="urn:microsoft.com/office/officeart/2008/layout/LinedList"/>
    <dgm:cxn modelId="{E17C685D-557E-414D-8297-BD91523CA312}" type="presParOf" srcId="{79A300CA-3316-4C70-8A81-856832E6B65C}" destId="{B833DEBD-D275-4986-B0E6-CB4603ECE84A}" srcOrd="1" destOrd="0" presId="urn:microsoft.com/office/officeart/2008/layout/LinedList"/>
    <dgm:cxn modelId="{74864513-9BDC-43F3-B8AF-F96FBA2D9934}" type="presParOf" srcId="{79A300CA-3316-4C70-8A81-856832E6B65C}" destId="{F7291FD7-0D23-4539-A854-C5779A5F5562}" srcOrd="2" destOrd="0" presId="urn:microsoft.com/office/officeart/2008/layout/LinedList"/>
    <dgm:cxn modelId="{3B6DB912-A2E2-4344-892A-A2D0A6BAEACF}" type="presParOf" srcId="{3C3B1D9C-7568-4888-8009-1F1707E79C70}" destId="{3580C4B4-F306-4987-91D9-6E1054BBA578}" srcOrd="2" destOrd="0" presId="urn:microsoft.com/office/officeart/2008/layout/LinedList"/>
    <dgm:cxn modelId="{E1919EC8-AE87-48E3-BBFC-12D0CF28E6D1}" type="presParOf" srcId="{3C3B1D9C-7568-4888-8009-1F1707E79C70}" destId="{7753E4D1-3D91-49D2-90AB-6FED48EB4B79}" srcOrd="3" destOrd="0" presId="urn:microsoft.com/office/officeart/2008/layout/LinedList"/>
    <dgm:cxn modelId="{C74C4240-497E-4E94-A751-921F82A7D75F}" type="presParOf" srcId="{04BFF375-B000-4E23-B98A-586E3C5BFE46}" destId="{AD9C748B-03B6-48F0-A391-4AC7D97E2FCB}" srcOrd="8" destOrd="0" presId="urn:microsoft.com/office/officeart/2008/layout/LinedList"/>
    <dgm:cxn modelId="{839A1F8B-BDCD-4F50-BCDB-9BB2D1C247FA}" type="presParOf" srcId="{04BFF375-B000-4E23-B98A-586E3C5BFE46}" destId="{18FEA865-B5EC-4371-9595-30CD593DB47E}" srcOrd="9" destOrd="0" presId="urn:microsoft.com/office/officeart/2008/layout/LinedList"/>
    <dgm:cxn modelId="{DA1EB77D-4972-4C8A-A75C-6633246647FD}" type="presParOf" srcId="{18FEA865-B5EC-4371-9595-30CD593DB47E}" destId="{FAF8D9E1-E452-41A7-9E45-9422BD6A68FB}" srcOrd="0" destOrd="0" presId="urn:microsoft.com/office/officeart/2008/layout/LinedList"/>
    <dgm:cxn modelId="{A0F25A35-3110-4695-94AA-92C37FD8812B}" type="presParOf" srcId="{18FEA865-B5EC-4371-9595-30CD593DB47E}" destId="{2353B6EA-3E9E-4C60-B1D4-022CF4EAEB99}" srcOrd="1" destOrd="0" presId="urn:microsoft.com/office/officeart/2008/layout/LinedList"/>
    <dgm:cxn modelId="{F6EF20CC-DF71-41A6-9D68-3D177A5FD2BF}" type="presParOf" srcId="{2353B6EA-3E9E-4C60-B1D4-022CF4EAEB99}" destId="{DBAAC261-3216-499D-B30E-A1A9D0FB3D0F}" srcOrd="0" destOrd="0" presId="urn:microsoft.com/office/officeart/2008/layout/LinedList"/>
    <dgm:cxn modelId="{9197CD65-04F7-414B-99C7-72D269EFFADB}" type="presParOf" srcId="{2353B6EA-3E9E-4C60-B1D4-022CF4EAEB99}" destId="{2B0B335D-E63B-4CFF-A1ED-CBE560505D79}" srcOrd="1" destOrd="0" presId="urn:microsoft.com/office/officeart/2008/layout/LinedList"/>
    <dgm:cxn modelId="{F3E0B4CF-B2F4-4FAF-9426-A12F2797D7DC}" type="presParOf" srcId="{2B0B335D-E63B-4CFF-A1ED-CBE560505D79}" destId="{5C0FFFCD-272B-4410-8DE8-9696651D65EB}" srcOrd="0" destOrd="0" presId="urn:microsoft.com/office/officeart/2008/layout/LinedList"/>
    <dgm:cxn modelId="{531F0118-8740-4101-92C4-D79D691D8B81}" type="presParOf" srcId="{2B0B335D-E63B-4CFF-A1ED-CBE560505D79}" destId="{B9835699-B177-4CF3-BD67-5D018F662FB4}" srcOrd="1" destOrd="0" presId="urn:microsoft.com/office/officeart/2008/layout/LinedList"/>
    <dgm:cxn modelId="{5CB2B30C-9D86-4F23-BD7E-3D23BC5C8720}" type="presParOf" srcId="{2B0B335D-E63B-4CFF-A1ED-CBE560505D79}" destId="{8878B856-924A-4A47-B523-E7642C253AA2}" srcOrd="2" destOrd="0" presId="urn:microsoft.com/office/officeart/2008/layout/LinedList"/>
    <dgm:cxn modelId="{249BF06D-AE01-42E2-B30B-EDFC3DEE1CD5}" type="presParOf" srcId="{2353B6EA-3E9E-4C60-B1D4-022CF4EAEB99}" destId="{137DAD20-0BDC-4B36-BF9B-0D4599EF6EBE}" srcOrd="2" destOrd="0" presId="urn:microsoft.com/office/officeart/2008/layout/LinedList"/>
    <dgm:cxn modelId="{A18A250E-08BD-4D4C-B766-0EEB9590FD2C}" type="presParOf" srcId="{2353B6EA-3E9E-4C60-B1D4-022CF4EAEB99}" destId="{B669BCC5-D10D-4557-946A-15815145B208}" srcOrd="3" destOrd="0" presId="urn:microsoft.com/office/officeart/2008/layout/LinedLis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63E538E-0331-4076-8A47-6C23968752C7}">
      <dsp:nvSpPr>
        <dsp:cNvPr id="0" name=""/>
        <dsp:cNvSpPr/>
      </dsp:nvSpPr>
      <dsp:spPr>
        <a:xfrm>
          <a:off x="0" y="531"/>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B41E86-2FA5-4C02-BE8E-D5B857A991C2}">
      <dsp:nvSpPr>
        <dsp:cNvPr id="0" name=""/>
        <dsp:cNvSpPr/>
      </dsp:nvSpPr>
      <dsp:spPr>
        <a:xfrm>
          <a:off x="0" y="531"/>
          <a:ext cx="2103120" cy="870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lvl="0" algn="l" defTabSz="488950">
            <a:lnSpc>
              <a:spcPct val="90000"/>
            </a:lnSpc>
            <a:spcBef>
              <a:spcPct val="0"/>
            </a:spcBef>
            <a:spcAft>
              <a:spcPct val="35000"/>
            </a:spcAft>
          </a:pPr>
          <a:r>
            <a:rPr lang="vi-VN" sz="1100" kern="1200"/>
            <a:t>Vấn đề 1: Làm thế nào để triển khai đồng bộ: tập trung hay phân tán: </a:t>
          </a:r>
        </a:p>
      </dsp:txBody>
      <dsp:txXfrm>
        <a:off x="0" y="531"/>
        <a:ext cx="2103120" cy="870296"/>
      </dsp:txXfrm>
    </dsp:sp>
    <dsp:sp modelId="{0A669BDE-9483-4475-9702-614A7F214D4B}">
      <dsp:nvSpPr>
        <dsp:cNvPr id="0" name=""/>
        <dsp:cNvSpPr/>
      </dsp:nvSpPr>
      <dsp:spPr>
        <a:xfrm>
          <a:off x="2260854" y="40051"/>
          <a:ext cx="8254746" cy="7904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vi-VN" sz="1400" kern="1200" dirty="0"/>
            <a:t>Giải pháp: Vừa tập trung vừa phân tán, các hệ thống được phân tán nhưng kết nối có một đầu mối quản trị chung</a:t>
          </a:r>
        </a:p>
      </dsp:txBody>
      <dsp:txXfrm>
        <a:off x="2260854" y="40051"/>
        <a:ext cx="8254746" cy="790405"/>
      </dsp:txXfrm>
    </dsp:sp>
    <dsp:sp modelId="{CD34A74F-637B-4EED-AD9F-DFA32A7406DC}">
      <dsp:nvSpPr>
        <dsp:cNvPr id="0" name=""/>
        <dsp:cNvSpPr/>
      </dsp:nvSpPr>
      <dsp:spPr>
        <a:xfrm>
          <a:off x="2103120" y="830457"/>
          <a:ext cx="84124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5B72154-936B-46AF-B427-BFDF7CD9C0AA}">
      <dsp:nvSpPr>
        <dsp:cNvPr id="0" name=""/>
        <dsp:cNvSpPr/>
      </dsp:nvSpPr>
      <dsp:spPr>
        <a:xfrm>
          <a:off x="0" y="870827"/>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0639191-FE21-453D-904D-BEA9501701FC}">
      <dsp:nvSpPr>
        <dsp:cNvPr id="0" name=""/>
        <dsp:cNvSpPr/>
      </dsp:nvSpPr>
      <dsp:spPr>
        <a:xfrm>
          <a:off x="0" y="870827"/>
          <a:ext cx="2103120" cy="870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lvl="0" algn="l" defTabSz="488950">
            <a:lnSpc>
              <a:spcPct val="90000"/>
            </a:lnSpc>
            <a:spcBef>
              <a:spcPct val="0"/>
            </a:spcBef>
            <a:spcAft>
              <a:spcPct val="35000"/>
            </a:spcAft>
          </a:pPr>
          <a:r>
            <a:rPr lang="vi-VN" sz="1100" kern="1200"/>
            <a:t>Vấn đề 2: Làm thế nào để đảm bảo dữ liệu sẵn sàng, sạch, hữu ích và bảo mật</a:t>
          </a:r>
        </a:p>
      </dsp:txBody>
      <dsp:txXfrm>
        <a:off x="0" y="870827"/>
        <a:ext cx="2103120" cy="870296"/>
      </dsp:txXfrm>
    </dsp:sp>
    <dsp:sp modelId="{EE64160D-58A4-4352-B65E-A6ECD905CE97}">
      <dsp:nvSpPr>
        <dsp:cNvPr id="0" name=""/>
        <dsp:cNvSpPr/>
      </dsp:nvSpPr>
      <dsp:spPr>
        <a:xfrm>
          <a:off x="2260854" y="910347"/>
          <a:ext cx="8254746" cy="7904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vi-VN" sz="1400" kern="1200"/>
            <a:t>Giải pháp: Cần có nền tảng chia sẻ tích hợp dữ liệu bảo đảm bảo mật hướng tới quản trị dữ liệu toàn Chính phủ một cách hợp lý</a:t>
          </a:r>
        </a:p>
      </dsp:txBody>
      <dsp:txXfrm>
        <a:off x="2260854" y="910347"/>
        <a:ext cx="8254746" cy="790405"/>
      </dsp:txXfrm>
    </dsp:sp>
    <dsp:sp modelId="{3B586729-90AD-40CD-AA60-4F65CD9B38F5}">
      <dsp:nvSpPr>
        <dsp:cNvPr id="0" name=""/>
        <dsp:cNvSpPr/>
      </dsp:nvSpPr>
      <dsp:spPr>
        <a:xfrm>
          <a:off x="2103120" y="1700753"/>
          <a:ext cx="84124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6FD7C34-CE99-43F6-BF7A-25A00497A58D}">
      <dsp:nvSpPr>
        <dsp:cNvPr id="0" name=""/>
        <dsp:cNvSpPr/>
      </dsp:nvSpPr>
      <dsp:spPr>
        <a:xfrm>
          <a:off x="0" y="1741123"/>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041D013-AA7A-42F0-BF18-B90EE7AADCD2}">
      <dsp:nvSpPr>
        <dsp:cNvPr id="0" name=""/>
        <dsp:cNvSpPr/>
      </dsp:nvSpPr>
      <dsp:spPr>
        <a:xfrm>
          <a:off x="0" y="1741123"/>
          <a:ext cx="2103120" cy="870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lvl="0" algn="l" defTabSz="488950">
            <a:lnSpc>
              <a:spcPct val="90000"/>
            </a:lnSpc>
            <a:spcBef>
              <a:spcPct val="0"/>
            </a:spcBef>
            <a:spcAft>
              <a:spcPct val="35000"/>
            </a:spcAft>
          </a:pPr>
          <a:r>
            <a:rPr lang="vi-VN" sz="1100" kern="1200"/>
            <a:t>Vấn đề 3: Làm thế nào để người dân tham gia CPĐT nhiều hơn</a:t>
          </a:r>
        </a:p>
      </dsp:txBody>
      <dsp:txXfrm>
        <a:off x="0" y="1741123"/>
        <a:ext cx="2103120" cy="870296"/>
      </dsp:txXfrm>
    </dsp:sp>
    <dsp:sp modelId="{EB68917B-D6C8-4FA8-99B7-6389F51560EE}">
      <dsp:nvSpPr>
        <dsp:cNvPr id="0" name=""/>
        <dsp:cNvSpPr/>
      </dsp:nvSpPr>
      <dsp:spPr>
        <a:xfrm>
          <a:off x="2260854" y="1780644"/>
          <a:ext cx="8254746" cy="7904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vi-VN" sz="1400" kern="1200"/>
            <a:t>Giải pháp: cần làm cho các dịch vụ công trực tuyến thiết thực với người dân và đi thẳng lên tiện dụng ( cấp độ 4) và Mobile</a:t>
          </a:r>
        </a:p>
      </dsp:txBody>
      <dsp:txXfrm>
        <a:off x="2260854" y="1780644"/>
        <a:ext cx="8254746" cy="790405"/>
      </dsp:txXfrm>
    </dsp:sp>
    <dsp:sp modelId="{D11615CE-8EF4-4B51-A9A1-A9BA44DE9B65}">
      <dsp:nvSpPr>
        <dsp:cNvPr id="0" name=""/>
        <dsp:cNvSpPr/>
      </dsp:nvSpPr>
      <dsp:spPr>
        <a:xfrm>
          <a:off x="2103120" y="2571049"/>
          <a:ext cx="84124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8BE563E-2550-4A47-81E4-787E5FDD2982}">
      <dsp:nvSpPr>
        <dsp:cNvPr id="0" name=""/>
        <dsp:cNvSpPr/>
      </dsp:nvSpPr>
      <dsp:spPr>
        <a:xfrm>
          <a:off x="0" y="261142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5313DE8-1B4B-4EC7-B91A-BB3D06E1C719}">
      <dsp:nvSpPr>
        <dsp:cNvPr id="0" name=""/>
        <dsp:cNvSpPr/>
      </dsp:nvSpPr>
      <dsp:spPr>
        <a:xfrm>
          <a:off x="0" y="2611420"/>
          <a:ext cx="2103120" cy="870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lvl="0" algn="l" defTabSz="488950">
            <a:lnSpc>
              <a:spcPct val="90000"/>
            </a:lnSpc>
            <a:spcBef>
              <a:spcPct val="0"/>
            </a:spcBef>
            <a:spcAft>
              <a:spcPct val="35000"/>
            </a:spcAft>
          </a:pPr>
          <a:r>
            <a:rPr lang="vi-VN" sz="1100" kern="1200"/>
            <a:t>Vấn đề 4: Nguồn lực ở đâu để triển khai CPĐT</a:t>
          </a:r>
        </a:p>
      </dsp:txBody>
      <dsp:txXfrm>
        <a:off x="0" y="2611420"/>
        <a:ext cx="2103120" cy="870296"/>
      </dsp:txXfrm>
    </dsp:sp>
    <dsp:sp modelId="{B833DEBD-D275-4986-B0E6-CB4603ECE84A}">
      <dsp:nvSpPr>
        <dsp:cNvPr id="0" name=""/>
        <dsp:cNvSpPr/>
      </dsp:nvSpPr>
      <dsp:spPr>
        <a:xfrm>
          <a:off x="2260854" y="2650940"/>
          <a:ext cx="8254746" cy="7904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vi-VN" sz="1400" kern="1200" dirty="0"/>
            <a:t>Giải pháp: kết hợp các nguồn lực không chỉ chi từ ngân sách mà còn cần các giải pháp gây quỹ để triển khai ( xã hội hóa, các nguồn tài trợ …), và lấy từ chi phí tiết kiệm từ hiệu quả triển khai để trả cho CNTT</a:t>
          </a:r>
        </a:p>
      </dsp:txBody>
      <dsp:txXfrm>
        <a:off x="2260854" y="2650940"/>
        <a:ext cx="8254746" cy="790405"/>
      </dsp:txXfrm>
    </dsp:sp>
    <dsp:sp modelId="{3580C4B4-F306-4987-91D9-6E1054BBA578}">
      <dsp:nvSpPr>
        <dsp:cNvPr id="0" name=""/>
        <dsp:cNvSpPr/>
      </dsp:nvSpPr>
      <dsp:spPr>
        <a:xfrm>
          <a:off x="2103120" y="3441346"/>
          <a:ext cx="84124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D9C748B-03B6-48F0-A391-4AC7D97E2FCB}">
      <dsp:nvSpPr>
        <dsp:cNvPr id="0" name=""/>
        <dsp:cNvSpPr/>
      </dsp:nvSpPr>
      <dsp:spPr>
        <a:xfrm>
          <a:off x="0" y="348171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AF8D9E1-E452-41A7-9E45-9422BD6A68FB}">
      <dsp:nvSpPr>
        <dsp:cNvPr id="0" name=""/>
        <dsp:cNvSpPr/>
      </dsp:nvSpPr>
      <dsp:spPr>
        <a:xfrm>
          <a:off x="0" y="3481716"/>
          <a:ext cx="2103120" cy="870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lvl="0" algn="l" defTabSz="488950">
            <a:lnSpc>
              <a:spcPct val="90000"/>
            </a:lnSpc>
            <a:spcBef>
              <a:spcPct val="0"/>
            </a:spcBef>
            <a:spcAft>
              <a:spcPct val="35000"/>
            </a:spcAft>
          </a:pPr>
          <a:r>
            <a:rPr lang="vi-VN" sz="1100" kern="1200"/>
            <a:t>Vấn đề 5: Các hệ thống qua quá trình “trăm hoa đua nở” làm sao để quy hoạch tiếp tục phát triển mà không gây phản ứng ngược?</a:t>
          </a:r>
        </a:p>
      </dsp:txBody>
      <dsp:txXfrm>
        <a:off x="0" y="3481716"/>
        <a:ext cx="2103120" cy="870296"/>
      </dsp:txXfrm>
    </dsp:sp>
    <dsp:sp modelId="{B9835699-B177-4CF3-BD67-5D018F662FB4}">
      <dsp:nvSpPr>
        <dsp:cNvPr id="0" name=""/>
        <dsp:cNvSpPr/>
      </dsp:nvSpPr>
      <dsp:spPr>
        <a:xfrm>
          <a:off x="2260854" y="3521236"/>
          <a:ext cx="8254746" cy="7904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vi-VN" sz="1400" kern="1200"/>
            <a:t>Giải pháp: hướng tới các nền tảng dùng chung và dịch vụ dùng chung như: nền tảng tích hợp, kết nối, các phần mềm như dịch vụ cung cấp cho toàn quốc, các dịch vụ theo dõi giám sát như an ninh mạng </a:t>
          </a:r>
          <a:br>
            <a:rPr lang="vi-VN" sz="1400" kern="1200"/>
          </a:br>
          <a:endParaRPr lang="vi-VN" sz="1400" kern="1200"/>
        </a:p>
      </dsp:txBody>
      <dsp:txXfrm>
        <a:off x="2260854" y="3521236"/>
        <a:ext cx="8254746" cy="790405"/>
      </dsp:txXfrm>
    </dsp:sp>
    <dsp:sp modelId="{137DAD20-0BDC-4B36-BF9B-0D4599EF6EBE}">
      <dsp:nvSpPr>
        <dsp:cNvPr id="0" name=""/>
        <dsp:cNvSpPr/>
      </dsp:nvSpPr>
      <dsp:spPr>
        <a:xfrm>
          <a:off x="2103120" y="4311642"/>
          <a:ext cx="841248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EE3A1B4-1B56-4729-AB5D-2374A46159C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xmlns="" id="{92418A8C-36E6-4AF9-98A2-0ECA3522D9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xmlns="" id="{6CAFDAF8-303C-49B3-B684-BF5017BD972E}"/>
              </a:ext>
            </a:extLst>
          </p:cNvPr>
          <p:cNvSpPr>
            <a:spLocks noGrp="1"/>
          </p:cNvSpPr>
          <p:nvPr>
            <p:ph type="dt" sz="half" idx="10"/>
          </p:nvPr>
        </p:nvSpPr>
        <p:spPr/>
        <p:txBody>
          <a:bodyPr/>
          <a:lstStyle/>
          <a:p>
            <a:fld id="{EE7DF5C2-DE5F-459B-82AF-C1F879E68ADA}" type="datetimeFigureOut">
              <a:rPr lang="vi-VN" smtClean="0"/>
              <a:pPr/>
              <a:t>11/02/2020</a:t>
            </a:fld>
            <a:endParaRPr lang="vi-VN"/>
          </a:p>
        </p:txBody>
      </p:sp>
      <p:sp>
        <p:nvSpPr>
          <p:cNvPr id="5" name="Footer Placeholder 4">
            <a:extLst>
              <a:ext uri="{FF2B5EF4-FFF2-40B4-BE49-F238E27FC236}">
                <a16:creationId xmlns:a16="http://schemas.microsoft.com/office/drawing/2014/main" xmlns="" id="{55A9838C-8529-4F62-B669-86DC45586231}"/>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xmlns="" id="{D694D2E2-2019-4834-8B27-0C451D73C7BE}"/>
              </a:ext>
            </a:extLst>
          </p:cNvPr>
          <p:cNvSpPr>
            <a:spLocks noGrp="1"/>
          </p:cNvSpPr>
          <p:nvPr>
            <p:ph type="sldNum" sz="quarter" idx="12"/>
          </p:nvPr>
        </p:nvSpPr>
        <p:spPr/>
        <p:txBody>
          <a:bodyPr/>
          <a:lstStyle/>
          <a:p>
            <a:fld id="{833CFBD4-CC0C-4BD2-862E-A2489927E0E4}" type="slidenum">
              <a:rPr lang="vi-VN" smtClean="0"/>
              <a:pPr/>
              <a:t>‹#›</a:t>
            </a:fld>
            <a:endParaRPr lang="vi-VN"/>
          </a:p>
        </p:txBody>
      </p:sp>
      <p:grpSp>
        <p:nvGrpSpPr>
          <p:cNvPr id="7" name="Group 6">
            <a:extLst>
              <a:ext uri="{FF2B5EF4-FFF2-40B4-BE49-F238E27FC236}">
                <a16:creationId xmlns:a16="http://schemas.microsoft.com/office/drawing/2014/main" xmlns="" id="{B58DEAB5-5BAD-47E4-8B41-FF6512120A63}"/>
              </a:ext>
            </a:extLst>
          </p:cNvPr>
          <p:cNvGrpSpPr/>
          <p:nvPr userDrawn="1"/>
        </p:nvGrpSpPr>
        <p:grpSpPr>
          <a:xfrm>
            <a:off x="0" y="-1"/>
            <a:ext cx="12192000" cy="286248"/>
            <a:chOff x="0" y="0"/>
            <a:chExt cx="9144000" cy="228600"/>
          </a:xfrm>
        </p:grpSpPr>
        <p:sp>
          <p:nvSpPr>
            <p:cNvPr id="8" name="Rectangle 7">
              <a:extLst>
                <a:ext uri="{FF2B5EF4-FFF2-40B4-BE49-F238E27FC236}">
                  <a16:creationId xmlns:a16="http://schemas.microsoft.com/office/drawing/2014/main" xmlns="" id="{66240071-AA2A-4DD0-A456-7321A8D20BAF}"/>
                </a:ext>
              </a:extLst>
            </p:cNvPr>
            <p:cNvSpPr/>
            <p:nvPr userDrawn="1"/>
          </p:nvSpPr>
          <p:spPr>
            <a:xfrm>
              <a:off x="0" y="0"/>
              <a:ext cx="1828800" cy="2286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a:p>
          </p:txBody>
        </p:sp>
        <p:sp>
          <p:nvSpPr>
            <p:cNvPr id="9" name="Rectangle 8">
              <a:extLst>
                <a:ext uri="{FF2B5EF4-FFF2-40B4-BE49-F238E27FC236}">
                  <a16:creationId xmlns:a16="http://schemas.microsoft.com/office/drawing/2014/main" xmlns="" id="{C769B1A5-8FFF-4D40-81BA-9E72D83A78A7}"/>
                </a:ext>
              </a:extLst>
            </p:cNvPr>
            <p:cNvSpPr/>
            <p:nvPr userDrawn="1"/>
          </p:nvSpPr>
          <p:spPr>
            <a:xfrm>
              <a:off x="1828800" y="0"/>
              <a:ext cx="1828800" cy="2286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a:p>
          </p:txBody>
        </p:sp>
        <p:sp>
          <p:nvSpPr>
            <p:cNvPr id="10" name="Rectangle 9">
              <a:extLst>
                <a:ext uri="{FF2B5EF4-FFF2-40B4-BE49-F238E27FC236}">
                  <a16:creationId xmlns:a16="http://schemas.microsoft.com/office/drawing/2014/main" xmlns="" id="{E2B764B0-DD19-440A-8915-FE408B4754E8}"/>
                </a:ext>
              </a:extLst>
            </p:cNvPr>
            <p:cNvSpPr/>
            <p:nvPr userDrawn="1"/>
          </p:nvSpPr>
          <p:spPr>
            <a:xfrm>
              <a:off x="3657600" y="0"/>
              <a:ext cx="18288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a:p>
          </p:txBody>
        </p:sp>
        <p:sp>
          <p:nvSpPr>
            <p:cNvPr id="11" name="Rectangle 10">
              <a:extLst>
                <a:ext uri="{FF2B5EF4-FFF2-40B4-BE49-F238E27FC236}">
                  <a16:creationId xmlns:a16="http://schemas.microsoft.com/office/drawing/2014/main" xmlns="" id="{DE7D0409-C501-408E-A6A6-381D98948274}"/>
                </a:ext>
              </a:extLst>
            </p:cNvPr>
            <p:cNvSpPr/>
            <p:nvPr userDrawn="1"/>
          </p:nvSpPr>
          <p:spPr>
            <a:xfrm>
              <a:off x="5486400" y="0"/>
              <a:ext cx="1828800" cy="2286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a:p>
          </p:txBody>
        </p:sp>
        <p:sp>
          <p:nvSpPr>
            <p:cNvPr id="12" name="Rectangle 11">
              <a:extLst>
                <a:ext uri="{FF2B5EF4-FFF2-40B4-BE49-F238E27FC236}">
                  <a16:creationId xmlns:a16="http://schemas.microsoft.com/office/drawing/2014/main" xmlns="" id="{1FA457C2-A395-4768-8CE6-482FB9CCA3A4}"/>
                </a:ext>
              </a:extLst>
            </p:cNvPr>
            <p:cNvSpPr/>
            <p:nvPr userDrawn="1"/>
          </p:nvSpPr>
          <p:spPr>
            <a:xfrm>
              <a:off x="7315200" y="0"/>
              <a:ext cx="1828800" cy="2286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a:p>
          </p:txBody>
        </p:sp>
        <p:sp>
          <p:nvSpPr>
            <p:cNvPr id="13" name="5-Point Star 11">
              <a:extLst>
                <a:ext uri="{FF2B5EF4-FFF2-40B4-BE49-F238E27FC236}">
                  <a16:creationId xmlns:a16="http://schemas.microsoft.com/office/drawing/2014/main" xmlns="" id="{24A44823-BE2C-4FDE-B87C-1D8C8F3DECEE}"/>
                </a:ext>
              </a:extLst>
            </p:cNvPr>
            <p:cNvSpPr/>
            <p:nvPr userDrawn="1"/>
          </p:nvSpPr>
          <p:spPr>
            <a:xfrm>
              <a:off x="8153400" y="0"/>
              <a:ext cx="228600" cy="228600"/>
            </a:xfrm>
            <a:prstGeom prst="star5">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a:p>
          </p:txBody>
        </p:sp>
      </p:grpSp>
    </p:spTree>
    <p:extLst>
      <p:ext uri="{BB962C8B-B14F-4D97-AF65-F5344CB8AC3E}">
        <p14:creationId xmlns:p14="http://schemas.microsoft.com/office/powerpoint/2010/main" xmlns="" val="197410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1183DFD-D496-486E-9F0D-77E93289099E}"/>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xmlns="" id="{8D0D26E3-DBC9-4AD4-8CCE-CA47B2ABDA9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xmlns="" id="{9D668140-1C75-4C62-A4DA-FDB070558A65}"/>
              </a:ext>
            </a:extLst>
          </p:cNvPr>
          <p:cNvSpPr>
            <a:spLocks noGrp="1"/>
          </p:cNvSpPr>
          <p:nvPr>
            <p:ph type="dt" sz="half" idx="10"/>
          </p:nvPr>
        </p:nvSpPr>
        <p:spPr/>
        <p:txBody>
          <a:bodyPr/>
          <a:lstStyle/>
          <a:p>
            <a:fld id="{EE7DF5C2-DE5F-459B-82AF-C1F879E68ADA}" type="datetimeFigureOut">
              <a:rPr lang="vi-VN" smtClean="0"/>
              <a:pPr/>
              <a:t>11/02/2020</a:t>
            </a:fld>
            <a:endParaRPr lang="vi-VN"/>
          </a:p>
        </p:txBody>
      </p:sp>
      <p:sp>
        <p:nvSpPr>
          <p:cNvPr id="5" name="Footer Placeholder 4">
            <a:extLst>
              <a:ext uri="{FF2B5EF4-FFF2-40B4-BE49-F238E27FC236}">
                <a16:creationId xmlns:a16="http://schemas.microsoft.com/office/drawing/2014/main" xmlns="" id="{21CEE4FA-E42D-4C3E-84A0-CB2AE990E333}"/>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xmlns="" id="{2515EAFA-28C5-44A1-AC15-ED96EEA277B3}"/>
              </a:ext>
            </a:extLst>
          </p:cNvPr>
          <p:cNvSpPr>
            <a:spLocks noGrp="1"/>
          </p:cNvSpPr>
          <p:nvPr>
            <p:ph type="sldNum" sz="quarter" idx="12"/>
          </p:nvPr>
        </p:nvSpPr>
        <p:spPr/>
        <p:txBody>
          <a:bodyPr/>
          <a:lstStyle/>
          <a:p>
            <a:fld id="{833CFBD4-CC0C-4BD2-862E-A2489927E0E4}" type="slidenum">
              <a:rPr lang="vi-VN" smtClean="0"/>
              <a:pPr/>
              <a:t>‹#›</a:t>
            </a:fld>
            <a:endParaRPr lang="vi-VN"/>
          </a:p>
        </p:txBody>
      </p:sp>
    </p:spTree>
    <p:extLst>
      <p:ext uri="{BB962C8B-B14F-4D97-AF65-F5344CB8AC3E}">
        <p14:creationId xmlns:p14="http://schemas.microsoft.com/office/powerpoint/2010/main" xmlns="" val="42059247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380E011E-7E0B-4F95-B009-7ED19B60F8B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xmlns="" id="{C9E45B13-D38D-4F2F-A499-7955DD2F1B2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xmlns="" id="{D7A67329-11F3-4E59-AFB7-ED432A22B33E}"/>
              </a:ext>
            </a:extLst>
          </p:cNvPr>
          <p:cNvSpPr>
            <a:spLocks noGrp="1"/>
          </p:cNvSpPr>
          <p:nvPr>
            <p:ph type="dt" sz="half" idx="10"/>
          </p:nvPr>
        </p:nvSpPr>
        <p:spPr/>
        <p:txBody>
          <a:bodyPr/>
          <a:lstStyle/>
          <a:p>
            <a:fld id="{EE7DF5C2-DE5F-459B-82AF-C1F879E68ADA}" type="datetimeFigureOut">
              <a:rPr lang="vi-VN" smtClean="0"/>
              <a:pPr/>
              <a:t>11/02/2020</a:t>
            </a:fld>
            <a:endParaRPr lang="vi-VN"/>
          </a:p>
        </p:txBody>
      </p:sp>
      <p:sp>
        <p:nvSpPr>
          <p:cNvPr id="5" name="Footer Placeholder 4">
            <a:extLst>
              <a:ext uri="{FF2B5EF4-FFF2-40B4-BE49-F238E27FC236}">
                <a16:creationId xmlns:a16="http://schemas.microsoft.com/office/drawing/2014/main" xmlns="" id="{2B68931C-A669-474D-A314-59AA740161B1}"/>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xmlns="" id="{674C3387-D811-440A-8248-377C5ACC3459}"/>
              </a:ext>
            </a:extLst>
          </p:cNvPr>
          <p:cNvSpPr>
            <a:spLocks noGrp="1"/>
          </p:cNvSpPr>
          <p:nvPr>
            <p:ph type="sldNum" sz="quarter" idx="12"/>
          </p:nvPr>
        </p:nvSpPr>
        <p:spPr/>
        <p:txBody>
          <a:bodyPr/>
          <a:lstStyle/>
          <a:p>
            <a:fld id="{833CFBD4-CC0C-4BD2-862E-A2489927E0E4}" type="slidenum">
              <a:rPr lang="vi-VN" smtClean="0"/>
              <a:pPr/>
              <a:t>‹#›</a:t>
            </a:fld>
            <a:endParaRPr lang="vi-VN"/>
          </a:p>
        </p:txBody>
      </p:sp>
    </p:spTree>
    <p:extLst>
      <p:ext uri="{BB962C8B-B14F-4D97-AF65-F5344CB8AC3E}">
        <p14:creationId xmlns:p14="http://schemas.microsoft.com/office/powerpoint/2010/main" xmlns="" val="4089659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8E87CD-AF2E-490F-8EAC-3C5EFEDE92BC}"/>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xmlns="" id="{B54B4D7E-160E-42F8-9DDA-A5B5C704B9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xmlns="" id="{4E2FCAF2-09B3-4D5C-BDF1-E32544718E0B}"/>
              </a:ext>
            </a:extLst>
          </p:cNvPr>
          <p:cNvSpPr>
            <a:spLocks noGrp="1"/>
          </p:cNvSpPr>
          <p:nvPr>
            <p:ph type="dt" sz="half" idx="10"/>
          </p:nvPr>
        </p:nvSpPr>
        <p:spPr/>
        <p:txBody>
          <a:bodyPr/>
          <a:lstStyle/>
          <a:p>
            <a:fld id="{EE7DF5C2-DE5F-459B-82AF-C1F879E68ADA}" type="datetimeFigureOut">
              <a:rPr lang="vi-VN" smtClean="0"/>
              <a:pPr/>
              <a:t>11/02/2020</a:t>
            </a:fld>
            <a:endParaRPr lang="vi-VN"/>
          </a:p>
        </p:txBody>
      </p:sp>
      <p:sp>
        <p:nvSpPr>
          <p:cNvPr id="5" name="Footer Placeholder 4">
            <a:extLst>
              <a:ext uri="{FF2B5EF4-FFF2-40B4-BE49-F238E27FC236}">
                <a16:creationId xmlns:a16="http://schemas.microsoft.com/office/drawing/2014/main" xmlns="" id="{599878C2-99F3-4C3A-A540-C322A7CC3D9E}"/>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xmlns="" id="{66951C1D-8C61-4D60-AFB0-787F81490F09}"/>
              </a:ext>
            </a:extLst>
          </p:cNvPr>
          <p:cNvSpPr>
            <a:spLocks noGrp="1"/>
          </p:cNvSpPr>
          <p:nvPr>
            <p:ph type="sldNum" sz="quarter" idx="12"/>
          </p:nvPr>
        </p:nvSpPr>
        <p:spPr/>
        <p:txBody>
          <a:bodyPr/>
          <a:lstStyle/>
          <a:p>
            <a:fld id="{833CFBD4-CC0C-4BD2-862E-A2489927E0E4}" type="slidenum">
              <a:rPr lang="vi-VN" smtClean="0"/>
              <a:pPr/>
              <a:t>‹#›</a:t>
            </a:fld>
            <a:endParaRPr lang="vi-VN"/>
          </a:p>
        </p:txBody>
      </p:sp>
    </p:spTree>
    <p:extLst>
      <p:ext uri="{BB962C8B-B14F-4D97-AF65-F5344CB8AC3E}">
        <p14:creationId xmlns:p14="http://schemas.microsoft.com/office/powerpoint/2010/main" xmlns="" val="3112777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E7A33DB-9E52-4EE7-AC58-4FD8FAA3B0C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xmlns="" id="{C4B94E61-300F-479B-8F83-F29632DB410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29DD3638-9D6C-4C37-9D65-CE91FA0198FC}"/>
              </a:ext>
            </a:extLst>
          </p:cNvPr>
          <p:cNvSpPr>
            <a:spLocks noGrp="1"/>
          </p:cNvSpPr>
          <p:nvPr>
            <p:ph type="dt" sz="half" idx="10"/>
          </p:nvPr>
        </p:nvSpPr>
        <p:spPr/>
        <p:txBody>
          <a:bodyPr/>
          <a:lstStyle/>
          <a:p>
            <a:fld id="{EE7DF5C2-DE5F-459B-82AF-C1F879E68ADA}" type="datetimeFigureOut">
              <a:rPr lang="vi-VN" smtClean="0"/>
              <a:pPr/>
              <a:t>11/02/2020</a:t>
            </a:fld>
            <a:endParaRPr lang="vi-VN"/>
          </a:p>
        </p:txBody>
      </p:sp>
      <p:sp>
        <p:nvSpPr>
          <p:cNvPr id="5" name="Footer Placeholder 4">
            <a:extLst>
              <a:ext uri="{FF2B5EF4-FFF2-40B4-BE49-F238E27FC236}">
                <a16:creationId xmlns:a16="http://schemas.microsoft.com/office/drawing/2014/main" xmlns="" id="{A6490B32-A6EF-4383-B532-9A6C90C93B13}"/>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xmlns="" id="{95D791E6-D580-493E-9CA7-2681218437FD}"/>
              </a:ext>
            </a:extLst>
          </p:cNvPr>
          <p:cNvSpPr>
            <a:spLocks noGrp="1"/>
          </p:cNvSpPr>
          <p:nvPr>
            <p:ph type="sldNum" sz="quarter" idx="12"/>
          </p:nvPr>
        </p:nvSpPr>
        <p:spPr/>
        <p:txBody>
          <a:bodyPr/>
          <a:lstStyle/>
          <a:p>
            <a:fld id="{833CFBD4-CC0C-4BD2-862E-A2489927E0E4}" type="slidenum">
              <a:rPr lang="vi-VN" smtClean="0"/>
              <a:pPr/>
              <a:t>‹#›</a:t>
            </a:fld>
            <a:endParaRPr lang="vi-VN"/>
          </a:p>
        </p:txBody>
      </p:sp>
    </p:spTree>
    <p:extLst>
      <p:ext uri="{BB962C8B-B14F-4D97-AF65-F5344CB8AC3E}">
        <p14:creationId xmlns:p14="http://schemas.microsoft.com/office/powerpoint/2010/main" xmlns="" val="288719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98B068-AAC5-4443-BC4B-5DC371225634}"/>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xmlns="" id="{C6560BE7-C252-45E2-BA77-918755EED83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xmlns="" id="{C578A1E1-3453-4A21-83A3-6E1EB61066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xmlns="" id="{2A4F2584-F190-4F89-93EC-87ECB7767917}"/>
              </a:ext>
            </a:extLst>
          </p:cNvPr>
          <p:cNvSpPr>
            <a:spLocks noGrp="1"/>
          </p:cNvSpPr>
          <p:nvPr>
            <p:ph type="dt" sz="half" idx="10"/>
          </p:nvPr>
        </p:nvSpPr>
        <p:spPr/>
        <p:txBody>
          <a:bodyPr/>
          <a:lstStyle/>
          <a:p>
            <a:fld id="{EE7DF5C2-DE5F-459B-82AF-C1F879E68ADA}" type="datetimeFigureOut">
              <a:rPr lang="vi-VN" smtClean="0"/>
              <a:pPr/>
              <a:t>11/02/2020</a:t>
            </a:fld>
            <a:endParaRPr lang="vi-VN"/>
          </a:p>
        </p:txBody>
      </p:sp>
      <p:sp>
        <p:nvSpPr>
          <p:cNvPr id="6" name="Footer Placeholder 5">
            <a:extLst>
              <a:ext uri="{FF2B5EF4-FFF2-40B4-BE49-F238E27FC236}">
                <a16:creationId xmlns:a16="http://schemas.microsoft.com/office/drawing/2014/main" xmlns="" id="{27358B72-878F-42E0-B064-937CAB5FDAD4}"/>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xmlns="" id="{E9FC3936-90BE-4DB6-A65E-754404435B22}"/>
              </a:ext>
            </a:extLst>
          </p:cNvPr>
          <p:cNvSpPr>
            <a:spLocks noGrp="1"/>
          </p:cNvSpPr>
          <p:nvPr>
            <p:ph type="sldNum" sz="quarter" idx="12"/>
          </p:nvPr>
        </p:nvSpPr>
        <p:spPr/>
        <p:txBody>
          <a:bodyPr/>
          <a:lstStyle/>
          <a:p>
            <a:fld id="{833CFBD4-CC0C-4BD2-862E-A2489927E0E4}" type="slidenum">
              <a:rPr lang="vi-VN" smtClean="0"/>
              <a:pPr/>
              <a:t>‹#›</a:t>
            </a:fld>
            <a:endParaRPr lang="vi-VN"/>
          </a:p>
        </p:txBody>
      </p:sp>
    </p:spTree>
    <p:extLst>
      <p:ext uri="{BB962C8B-B14F-4D97-AF65-F5344CB8AC3E}">
        <p14:creationId xmlns:p14="http://schemas.microsoft.com/office/powerpoint/2010/main" xmlns="" val="529834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3701D2F-55CA-4ABB-873C-F0A500D51139}"/>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xmlns="" id="{9A625EEE-5496-4CA4-B244-98CA57D70B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1BC2E9FC-D990-4B41-AE69-8D029DCCD86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xmlns="" id="{E62ACB6C-6DCF-4DC2-B592-47E9C3C314D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E5AB91CC-CEBB-4FCE-838C-1C8CF58EC90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xmlns="" id="{020C1AC6-5599-4C26-93FF-EBE155FB7A54}"/>
              </a:ext>
            </a:extLst>
          </p:cNvPr>
          <p:cNvSpPr>
            <a:spLocks noGrp="1"/>
          </p:cNvSpPr>
          <p:nvPr>
            <p:ph type="dt" sz="half" idx="10"/>
          </p:nvPr>
        </p:nvSpPr>
        <p:spPr/>
        <p:txBody>
          <a:bodyPr/>
          <a:lstStyle/>
          <a:p>
            <a:fld id="{EE7DF5C2-DE5F-459B-82AF-C1F879E68ADA}" type="datetimeFigureOut">
              <a:rPr lang="vi-VN" smtClean="0"/>
              <a:pPr/>
              <a:t>11/02/2020</a:t>
            </a:fld>
            <a:endParaRPr lang="vi-VN"/>
          </a:p>
        </p:txBody>
      </p:sp>
      <p:sp>
        <p:nvSpPr>
          <p:cNvPr id="8" name="Footer Placeholder 7">
            <a:extLst>
              <a:ext uri="{FF2B5EF4-FFF2-40B4-BE49-F238E27FC236}">
                <a16:creationId xmlns:a16="http://schemas.microsoft.com/office/drawing/2014/main" xmlns="" id="{2C3DE424-4D3B-464D-B8FF-8D95B36D20F7}"/>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xmlns="" id="{CEA5F1F5-7AF1-4CEA-82D3-1521E3460964}"/>
              </a:ext>
            </a:extLst>
          </p:cNvPr>
          <p:cNvSpPr>
            <a:spLocks noGrp="1"/>
          </p:cNvSpPr>
          <p:nvPr>
            <p:ph type="sldNum" sz="quarter" idx="12"/>
          </p:nvPr>
        </p:nvSpPr>
        <p:spPr/>
        <p:txBody>
          <a:bodyPr/>
          <a:lstStyle/>
          <a:p>
            <a:fld id="{833CFBD4-CC0C-4BD2-862E-A2489927E0E4}" type="slidenum">
              <a:rPr lang="vi-VN" smtClean="0"/>
              <a:pPr/>
              <a:t>‹#›</a:t>
            </a:fld>
            <a:endParaRPr lang="vi-VN"/>
          </a:p>
        </p:txBody>
      </p:sp>
    </p:spTree>
    <p:extLst>
      <p:ext uri="{BB962C8B-B14F-4D97-AF65-F5344CB8AC3E}">
        <p14:creationId xmlns:p14="http://schemas.microsoft.com/office/powerpoint/2010/main" xmlns="" val="3203866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5941706-47A4-4B6A-B781-026BF97F4DB1}"/>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xmlns="" id="{D09A9B64-A341-4F52-A317-A557A0D41F66}"/>
              </a:ext>
            </a:extLst>
          </p:cNvPr>
          <p:cNvSpPr>
            <a:spLocks noGrp="1"/>
          </p:cNvSpPr>
          <p:nvPr>
            <p:ph type="dt" sz="half" idx="10"/>
          </p:nvPr>
        </p:nvSpPr>
        <p:spPr/>
        <p:txBody>
          <a:bodyPr/>
          <a:lstStyle/>
          <a:p>
            <a:fld id="{EE7DF5C2-DE5F-459B-82AF-C1F879E68ADA}" type="datetimeFigureOut">
              <a:rPr lang="vi-VN" smtClean="0"/>
              <a:pPr/>
              <a:t>11/02/2020</a:t>
            </a:fld>
            <a:endParaRPr lang="vi-VN"/>
          </a:p>
        </p:txBody>
      </p:sp>
      <p:sp>
        <p:nvSpPr>
          <p:cNvPr id="4" name="Footer Placeholder 3">
            <a:extLst>
              <a:ext uri="{FF2B5EF4-FFF2-40B4-BE49-F238E27FC236}">
                <a16:creationId xmlns:a16="http://schemas.microsoft.com/office/drawing/2014/main" xmlns="" id="{DC49FF3E-BF5D-413C-AA22-74CCA04BC89F}"/>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xmlns="" id="{E0C647C4-D9B4-4896-85AF-38C992F67A79}"/>
              </a:ext>
            </a:extLst>
          </p:cNvPr>
          <p:cNvSpPr>
            <a:spLocks noGrp="1"/>
          </p:cNvSpPr>
          <p:nvPr>
            <p:ph type="sldNum" sz="quarter" idx="12"/>
          </p:nvPr>
        </p:nvSpPr>
        <p:spPr/>
        <p:txBody>
          <a:bodyPr/>
          <a:lstStyle/>
          <a:p>
            <a:fld id="{833CFBD4-CC0C-4BD2-862E-A2489927E0E4}" type="slidenum">
              <a:rPr lang="vi-VN" smtClean="0"/>
              <a:pPr/>
              <a:t>‹#›</a:t>
            </a:fld>
            <a:endParaRPr lang="vi-VN"/>
          </a:p>
        </p:txBody>
      </p:sp>
    </p:spTree>
    <p:extLst>
      <p:ext uri="{BB962C8B-B14F-4D97-AF65-F5344CB8AC3E}">
        <p14:creationId xmlns:p14="http://schemas.microsoft.com/office/powerpoint/2010/main" xmlns="" val="4056729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69ED14FD-A88C-47FC-84B7-DDA461BD29CC}"/>
              </a:ext>
            </a:extLst>
          </p:cNvPr>
          <p:cNvSpPr>
            <a:spLocks noGrp="1"/>
          </p:cNvSpPr>
          <p:nvPr>
            <p:ph type="dt" sz="half" idx="10"/>
          </p:nvPr>
        </p:nvSpPr>
        <p:spPr/>
        <p:txBody>
          <a:bodyPr/>
          <a:lstStyle/>
          <a:p>
            <a:fld id="{EE7DF5C2-DE5F-459B-82AF-C1F879E68ADA}" type="datetimeFigureOut">
              <a:rPr lang="vi-VN" smtClean="0"/>
              <a:pPr/>
              <a:t>11/02/2020</a:t>
            </a:fld>
            <a:endParaRPr lang="vi-VN"/>
          </a:p>
        </p:txBody>
      </p:sp>
      <p:sp>
        <p:nvSpPr>
          <p:cNvPr id="3" name="Footer Placeholder 2">
            <a:extLst>
              <a:ext uri="{FF2B5EF4-FFF2-40B4-BE49-F238E27FC236}">
                <a16:creationId xmlns:a16="http://schemas.microsoft.com/office/drawing/2014/main" xmlns="" id="{6071BFD9-3641-45B5-9E47-B7AA51E20C11}"/>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xmlns="" id="{771F8952-555F-400C-959A-1A28C685669A}"/>
              </a:ext>
            </a:extLst>
          </p:cNvPr>
          <p:cNvSpPr>
            <a:spLocks noGrp="1"/>
          </p:cNvSpPr>
          <p:nvPr>
            <p:ph type="sldNum" sz="quarter" idx="12"/>
          </p:nvPr>
        </p:nvSpPr>
        <p:spPr/>
        <p:txBody>
          <a:bodyPr/>
          <a:lstStyle/>
          <a:p>
            <a:fld id="{833CFBD4-CC0C-4BD2-862E-A2489927E0E4}" type="slidenum">
              <a:rPr lang="vi-VN" smtClean="0"/>
              <a:pPr/>
              <a:t>‹#›</a:t>
            </a:fld>
            <a:endParaRPr lang="vi-VN"/>
          </a:p>
        </p:txBody>
      </p:sp>
    </p:spTree>
    <p:extLst>
      <p:ext uri="{BB962C8B-B14F-4D97-AF65-F5344CB8AC3E}">
        <p14:creationId xmlns:p14="http://schemas.microsoft.com/office/powerpoint/2010/main" xmlns="" val="2115329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EBC22EA-98F9-41DF-B7EE-D4DF38046D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xmlns="" id="{B37C4A3B-B090-480B-B5BA-307F08C4E4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xmlns="" id="{2F8D7195-5548-4957-8BF4-726F64BD83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D3903F7D-AC75-4891-842E-BF2709CAF944}"/>
              </a:ext>
            </a:extLst>
          </p:cNvPr>
          <p:cNvSpPr>
            <a:spLocks noGrp="1"/>
          </p:cNvSpPr>
          <p:nvPr>
            <p:ph type="dt" sz="half" idx="10"/>
          </p:nvPr>
        </p:nvSpPr>
        <p:spPr/>
        <p:txBody>
          <a:bodyPr/>
          <a:lstStyle/>
          <a:p>
            <a:fld id="{EE7DF5C2-DE5F-459B-82AF-C1F879E68ADA}" type="datetimeFigureOut">
              <a:rPr lang="vi-VN" smtClean="0"/>
              <a:pPr/>
              <a:t>11/02/2020</a:t>
            </a:fld>
            <a:endParaRPr lang="vi-VN"/>
          </a:p>
        </p:txBody>
      </p:sp>
      <p:sp>
        <p:nvSpPr>
          <p:cNvPr id="6" name="Footer Placeholder 5">
            <a:extLst>
              <a:ext uri="{FF2B5EF4-FFF2-40B4-BE49-F238E27FC236}">
                <a16:creationId xmlns:a16="http://schemas.microsoft.com/office/drawing/2014/main" xmlns="" id="{AFB37B4C-7FA5-46B8-A4F3-37798A2BA725}"/>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xmlns="" id="{DD9A4D08-4E28-488E-88D3-3458A842DBA4}"/>
              </a:ext>
            </a:extLst>
          </p:cNvPr>
          <p:cNvSpPr>
            <a:spLocks noGrp="1"/>
          </p:cNvSpPr>
          <p:nvPr>
            <p:ph type="sldNum" sz="quarter" idx="12"/>
          </p:nvPr>
        </p:nvSpPr>
        <p:spPr/>
        <p:txBody>
          <a:bodyPr/>
          <a:lstStyle/>
          <a:p>
            <a:fld id="{833CFBD4-CC0C-4BD2-862E-A2489927E0E4}" type="slidenum">
              <a:rPr lang="vi-VN" smtClean="0"/>
              <a:pPr/>
              <a:t>‹#›</a:t>
            </a:fld>
            <a:endParaRPr lang="vi-VN"/>
          </a:p>
        </p:txBody>
      </p:sp>
    </p:spTree>
    <p:extLst>
      <p:ext uri="{BB962C8B-B14F-4D97-AF65-F5344CB8AC3E}">
        <p14:creationId xmlns:p14="http://schemas.microsoft.com/office/powerpoint/2010/main" xmlns="" val="1078857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509EA87-5B35-4B12-8149-6D856BABC9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xmlns="" id="{0CABD06A-A617-4AB5-B335-26555A7C4E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xmlns="" id="{7B1C05F5-3AA1-4B4E-8FE9-9CE0F6A5FA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DC126FFC-89D3-4E3C-9FE9-3269A60F15B1}"/>
              </a:ext>
            </a:extLst>
          </p:cNvPr>
          <p:cNvSpPr>
            <a:spLocks noGrp="1"/>
          </p:cNvSpPr>
          <p:nvPr>
            <p:ph type="dt" sz="half" idx="10"/>
          </p:nvPr>
        </p:nvSpPr>
        <p:spPr/>
        <p:txBody>
          <a:bodyPr/>
          <a:lstStyle/>
          <a:p>
            <a:fld id="{EE7DF5C2-DE5F-459B-82AF-C1F879E68ADA}" type="datetimeFigureOut">
              <a:rPr lang="vi-VN" smtClean="0"/>
              <a:pPr/>
              <a:t>11/02/2020</a:t>
            </a:fld>
            <a:endParaRPr lang="vi-VN"/>
          </a:p>
        </p:txBody>
      </p:sp>
      <p:sp>
        <p:nvSpPr>
          <p:cNvPr id="6" name="Footer Placeholder 5">
            <a:extLst>
              <a:ext uri="{FF2B5EF4-FFF2-40B4-BE49-F238E27FC236}">
                <a16:creationId xmlns:a16="http://schemas.microsoft.com/office/drawing/2014/main" xmlns="" id="{AE29AB8E-BDD2-4FF6-9670-54EDC8A9C55A}"/>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xmlns="" id="{09944757-0011-49B1-BF80-270C55CE7547}"/>
              </a:ext>
            </a:extLst>
          </p:cNvPr>
          <p:cNvSpPr>
            <a:spLocks noGrp="1"/>
          </p:cNvSpPr>
          <p:nvPr>
            <p:ph type="sldNum" sz="quarter" idx="12"/>
          </p:nvPr>
        </p:nvSpPr>
        <p:spPr/>
        <p:txBody>
          <a:bodyPr/>
          <a:lstStyle/>
          <a:p>
            <a:fld id="{833CFBD4-CC0C-4BD2-862E-A2489927E0E4}" type="slidenum">
              <a:rPr lang="vi-VN" smtClean="0"/>
              <a:pPr/>
              <a:t>‹#›</a:t>
            </a:fld>
            <a:endParaRPr lang="vi-VN"/>
          </a:p>
        </p:txBody>
      </p:sp>
    </p:spTree>
    <p:extLst>
      <p:ext uri="{BB962C8B-B14F-4D97-AF65-F5344CB8AC3E}">
        <p14:creationId xmlns:p14="http://schemas.microsoft.com/office/powerpoint/2010/main" xmlns="" val="70936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595CC233-E39B-418D-B75C-A18A481064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xmlns="" id="{3252D02B-DAE8-479D-9224-AB2F4E7A9F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xmlns="" id="{3DE277D0-A276-4F46-96C2-D5D5D8337E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7DF5C2-DE5F-459B-82AF-C1F879E68ADA}" type="datetimeFigureOut">
              <a:rPr lang="vi-VN" smtClean="0"/>
              <a:pPr/>
              <a:t>11/02/2020</a:t>
            </a:fld>
            <a:endParaRPr lang="vi-VN"/>
          </a:p>
        </p:txBody>
      </p:sp>
      <p:sp>
        <p:nvSpPr>
          <p:cNvPr id="5" name="Footer Placeholder 4">
            <a:extLst>
              <a:ext uri="{FF2B5EF4-FFF2-40B4-BE49-F238E27FC236}">
                <a16:creationId xmlns:a16="http://schemas.microsoft.com/office/drawing/2014/main" xmlns="" id="{3CA7B147-D7EB-4E72-9AFC-7583D8CD07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xmlns="" id="{FBB7C8B5-8DAD-4B9A-9EF1-2AA8D1A0E4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3CFBD4-CC0C-4BD2-862E-A2489927E0E4}" type="slidenum">
              <a:rPr lang="vi-VN" smtClean="0"/>
              <a:pPr/>
              <a:t>‹#›</a:t>
            </a:fld>
            <a:endParaRPr lang="vi-VN"/>
          </a:p>
        </p:txBody>
      </p:sp>
      <p:grpSp>
        <p:nvGrpSpPr>
          <p:cNvPr id="7" name="Group 6">
            <a:extLst>
              <a:ext uri="{FF2B5EF4-FFF2-40B4-BE49-F238E27FC236}">
                <a16:creationId xmlns:a16="http://schemas.microsoft.com/office/drawing/2014/main" xmlns="" id="{A4BDAF89-00F2-4A14-9F35-603A46764F95}"/>
              </a:ext>
            </a:extLst>
          </p:cNvPr>
          <p:cNvGrpSpPr/>
          <p:nvPr userDrawn="1"/>
        </p:nvGrpSpPr>
        <p:grpSpPr>
          <a:xfrm>
            <a:off x="0" y="-1"/>
            <a:ext cx="12192000" cy="286248"/>
            <a:chOff x="0" y="0"/>
            <a:chExt cx="9144000" cy="228600"/>
          </a:xfrm>
        </p:grpSpPr>
        <p:sp>
          <p:nvSpPr>
            <p:cNvPr id="8" name="Rectangle 7">
              <a:extLst>
                <a:ext uri="{FF2B5EF4-FFF2-40B4-BE49-F238E27FC236}">
                  <a16:creationId xmlns:a16="http://schemas.microsoft.com/office/drawing/2014/main" xmlns="" id="{2E2FC66A-31BA-481E-AAE6-ADA69B95DE4B}"/>
                </a:ext>
              </a:extLst>
            </p:cNvPr>
            <p:cNvSpPr/>
            <p:nvPr userDrawn="1"/>
          </p:nvSpPr>
          <p:spPr>
            <a:xfrm>
              <a:off x="0" y="0"/>
              <a:ext cx="1828800" cy="2286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a:p>
          </p:txBody>
        </p:sp>
        <p:sp>
          <p:nvSpPr>
            <p:cNvPr id="9" name="Rectangle 8">
              <a:extLst>
                <a:ext uri="{FF2B5EF4-FFF2-40B4-BE49-F238E27FC236}">
                  <a16:creationId xmlns:a16="http://schemas.microsoft.com/office/drawing/2014/main" xmlns="" id="{30AA6B39-CA23-4EAA-8299-1FC21CC21BEE}"/>
                </a:ext>
              </a:extLst>
            </p:cNvPr>
            <p:cNvSpPr/>
            <p:nvPr userDrawn="1"/>
          </p:nvSpPr>
          <p:spPr>
            <a:xfrm>
              <a:off x="1828800" y="0"/>
              <a:ext cx="1828800" cy="2286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a:p>
          </p:txBody>
        </p:sp>
        <p:sp>
          <p:nvSpPr>
            <p:cNvPr id="10" name="Rectangle 9">
              <a:extLst>
                <a:ext uri="{FF2B5EF4-FFF2-40B4-BE49-F238E27FC236}">
                  <a16:creationId xmlns:a16="http://schemas.microsoft.com/office/drawing/2014/main" xmlns="" id="{ED51EC69-F131-4B34-BD1A-90894123ADDC}"/>
                </a:ext>
              </a:extLst>
            </p:cNvPr>
            <p:cNvSpPr/>
            <p:nvPr userDrawn="1"/>
          </p:nvSpPr>
          <p:spPr>
            <a:xfrm>
              <a:off x="3657600" y="0"/>
              <a:ext cx="18288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a:p>
          </p:txBody>
        </p:sp>
        <p:sp>
          <p:nvSpPr>
            <p:cNvPr id="11" name="Rectangle 10">
              <a:extLst>
                <a:ext uri="{FF2B5EF4-FFF2-40B4-BE49-F238E27FC236}">
                  <a16:creationId xmlns:a16="http://schemas.microsoft.com/office/drawing/2014/main" xmlns="" id="{641276E6-0D8C-4896-B3BE-C190FF7BE48C}"/>
                </a:ext>
              </a:extLst>
            </p:cNvPr>
            <p:cNvSpPr/>
            <p:nvPr userDrawn="1"/>
          </p:nvSpPr>
          <p:spPr>
            <a:xfrm>
              <a:off x="5486400" y="0"/>
              <a:ext cx="1828800" cy="2286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a:p>
          </p:txBody>
        </p:sp>
        <p:sp>
          <p:nvSpPr>
            <p:cNvPr id="12" name="Rectangle 11">
              <a:extLst>
                <a:ext uri="{FF2B5EF4-FFF2-40B4-BE49-F238E27FC236}">
                  <a16:creationId xmlns:a16="http://schemas.microsoft.com/office/drawing/2014/main" xmlns="" id="{7A141AF7-8BD3-4D78-BB44-319AC6C0D9CB}"/>
                </a:ext>
              </a:extLst>
            </p:cNvPr>
            <p:cNvSpPr/>
            <p:nvPr userDrawn="1"/>
          </p:nvSpPr>
          <p:spPr>
            <a:xfrm>
              <a:off x="7315200" y="0"/>
              <a:ext cx="1828800" cy="2286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a:p>
          </p:txBody>
        </p:sp>
        <p:sp>
          <p:nvSpPr>
            <p:cNvPr id="13" name="5-Point Star 11">
              <a:extLst>
                <a:ext uri="{FF2B5EF4-FFF2-40B4-BE49-F238E27FC236}">
                  <a16:creationId xmlns:a16="http://schemas.microsoft.com/office/drawing/2014/main" xmlns="" id="{C6EE1283-281C-4014-9E73-C26BD2E36D39}"/>
                </a:ext>
              </a:extLst>
            </p:cNvPr>
            <p:cNvSpPr/>
            <p:nvPr userDrawn="1"/>
          </p:nvSpPr>
          <p:spPr>
            <a:xfrm>
              <a:off x="8153400" y="0"/>
              <a:ext cx="228600" cy="228600"/>
            </a:xfrm>
            <a:prstGeom prst="star5">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a:p>
          </p:txBody>
        </p:sp>
      </p:grpSp>
    </p:spTree>
    <p:extLst>
      <p:ext uri="{BB962C8B-B14F-4D97-AF65-F5344CB8AC3E}">
        <p14:creationId xmlns:p14="http://schemas.microsoft.com/office/powerpoint/2010/main" xmlns="" val="40731658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researchgate.net/publication/262168400_Explaining_the_eGovernment_paradox_An_analysis_of_two_decades_of_evidence_from_scientific_literature_and_practice_on_barriers_to_eGovernment"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researchgate.net/publication/262168400_Explaining_the_eGovernment_paradox_An_analysis_of_two_decades_of_evidence_from_scientific_literature_and_practice_on_barriers_to_eGovernment"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BE480DA-D39F-4E73-BE0C-6743453A6282}"/>
              </a:ext>
            </a:extLst>
          </p:cNvPr>
          <p:cNvSpPr>
            <a:spLocks noGrp="1"/>
          </p:cNvSpPr>
          <p:nvPr>
            <p:ph type="ctrTitle"/>
          </p:nvPr>
        </p:nvSpPr>
        <p:spPr/>
        <p:txBody>
          <a:bodyPr>
            <a:normAutofit/>
          </a:bodyPr>
          <a:lstStyle/>
          <a:p>
            <a:r>
              <a:rPr lang="en-US" sz="4000" dirty="0"/>
              <a:t>Chính phủ điện tử = </a:t>
            </a:r>
            <a:br>
              <a:rPr lang="en-US" sz="4000" dirty="0"/>
            </a:br>
            <a:r>
              <a:rPr lang="en-US" sz="4000" dirty="0"/>
              <a:t>Cải cách quản trị công X Chuyển đổi số </a:t>
            </a:r>
            <a:endParaRPr lang="vi-VN" sz="4000" dirty="0"/>
          </a:p>
        </p:txBody>
      </p:sp>
      <p:sp>
        <p:nvSpPr>
          <p:cNvPr id="3" name="Subtitle 2">
            <a:extLst>
              <a:ext uri="{FF2B5EF4-FFF2-40B4-BE49-F238E27FC236}">
                <a16:creationId xmlns:a16="http://schemas.microsoft.com/office/drawing/2014/main" xmlns="" id="{B148ED19-8F17-4EFB-AFB0-F6C017F7F636}"/>
              </a:ext>
            </a:extLst>
          </p:cNvPr>
          <p:cNvSpPr>
            <a:spLocks noGrp="1"/>
          </p:cNvSpPr>
          <p:nvPr>
            <p:ph type="subTitle" idx="1"/>
          </p:nvPr>
        </p:nvSpPr>
        <p:spPr/>
        <p:txBody>
          <a:bodyPr/>
          <a:lstStyle/>
          <a:p>
            <a:endParaRPr lang="vi-VN"/>
          </a:p>
        </p:txBody>
      </p:sp>
      <p:sp>
        <p:nvSpPr>
          <p:cNvPr id="5" name="Subtitle 2">
            <a:extLst>
              <a:ext uri="{FF2B5EF4-FFF2-40B4-BE49-F238E27FC236}">
                <a16:creationId xmlns:a16="http://schemas.microsoft.com/office/drawing/2014/main" xmlns="" id="{D48A20E0-D5A6-4673-B7AA-5E40BD7155DD}"/>
              </a:ext>
            </a:extLst>
          </p:cNvPr>
          <p:cNvSpPr txBox="1">
            <a:spLocks/>
          </p:cNvSpPr>
          <p:nvPr/>
        </p:nvSpPr>
        <p:spPr>
          <a:xfrm>
            <a:off x="6775750" y="4666860"/>
            <a:ext cx="3933306" cy="120814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vi-VN" sz="2000"/>
              <a:t>Nguyễn Thế Trung</a:t>
            </a:r>
          </a:p>
          <a:p>
            <a:pPr algn="l"/>
            <a:r>
              <a:rPr lang="vi-VN" sz="1200"/>
              <a:t>Công ty DTT</a:t>
            </a:r>
          </a:p>
          <a:p>
            <a:pPr algn="l"/>
            <a:r>
              <a:rPr lang="vi-VN" sz="1200"/>
              <a:t>Thành viên tổ công tác của Ủy ban Quốc gia về CPĐT</a:t>
            </a:r>
            <a:endParaRPr lang="vi-VN" sz="1200" dirty="0"/>
          </a:p>
        </p:txBody>
      </p:sp>
    </p:spTree>
    <p:extLst>
      <p:ext uri="{BB962C8B-B14F-4D97-AF65-F5344CB8AC3E}">
        <p14:creationId xmlns:p14="http://schemas.microsoft.com/office/powerpoint/2010/main" xmlns="" val="18158084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2014F2A-8CCE-405B-9A15-22A1D4D1868F}"/>
              </a:ext>
            </a:extLst>
          </p:cNvPr>
          <p:cNvSpPr>
            <a:spLocks noGrp="1"/>
          </p:cNvSpPr>
          <p:nvPr>
            <p:ph type="title"/>
          </p:nvPr>
        </p:nvSpPr>
        <p:spPr>
          <a:xfrm>
            <a:off x="773806" y="217018"/>
            <a:ext cx="10515600" cy="1325563"/>
          </a:xfrm>
        </p:spPr>
        <p:txBody>
          <a:bodyPr>
            <a:noAutofit/>
          </a:bodyPr>
          <a:lstStyle/>
          <a:p>
            <a:r>
              <a:rPr lang="vi-VN" sz="4000" dirty="0"/>
              <a:t>Từ cải cách hành chính tới cải cách quản trị công</a:t>
            </a:r>
          </a:p>
        </p:txBody>
      </p:sp>
      <p:sp>
        <p:nvSpPr>
          <p:cNvPr id="4" name="Rectangle 3">
            <a:extLst>
              <a:ext uri="{FF2B5EF4-FFF2-40B4-BE49-F238E27FC236}">
                <a16:creationId xmlns:a16="http://schemas.microsoft.com/office/drawing/2014/main" xmlns="" id="{E0FEDFF8-AA42-432D-9EF0-66855F0069DB}"/>
              </a:ext>
            </a:extLst>
          </p:cNvPr>
          <p:cNvSpPr/>
          <p:nvPr/>
        </p:nvSpPr>
        <p:spPr>
          <a:xfrm>
            <a:off x="1384478" y="2678806"/>
            <a:ext cx="2511380" cy="8371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Nhà n</a:t>
            </a:r>
            <a:r>
              <a:rPr lang="vi-VN" dirty="0"/>
              <a:t>ước</a:t>
            </a:r>
            <a:endParaRPr lang="en-US" dirty="0"/>
          </a:p>
          <a:p>
            <a:pPr algn="ctr"/>
            <a:r>
              <a:rPr lang="en-US" dirty="0"/>
              <a:t>( Principle)</a:t>
            </a:r>
            <a:endParaRPr lang="vi-VN" dirty="0"/>
          </a:p>
        </p:txBody>
      </p:sp>
      <p:sp>
        <p:nvSpPr>
          <p:cNvPr id="5" name="Rectangle 4">
            <a:extLst>
              <a:ext uri="{FF2B5EF4-FFF2-40B4-BE49-F238E27FC236}">
                <a16:creationId xmlns:a16="http://schemas.microsoft.com/office/drawing/2014/main" xmlns="" id="{0BAB0293-1288-4185-B6E3-AD3F011CC590}"/>
              </a:ext>
            </a:extLst>
          </p:cNvPr>
          <p:cNvSpPr/>
          <p:nvPr/>
        </p:nvSpPr>
        <p:spPr>
          <a:xfrm>
            <a:off x="7577071" y="2683098"/>
            <a:ext cx="2511380" cy="8371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Công chức và các đại diện ( Agent)</a:t>
            </a:r>
            <a:endParaRPr lang="vi-VN" dirty="0"/>
          </a:p>
        </p:txBody>
      </p:sp>
      <p:sp>
        <p:nvSpPr>
          <p:cNvPr id="6" name="Rectangle 5">
            <a:extLst>
              <a:ext uri="{FF2B5EF4-FFF2-40B4-BE49-F238E27FC236}">
                <a16:creationId xmlns:a16="http://schemas.microsoft.com/office/drawing/2014/main" xmlns="" id="{04ACFB8B-3486-4C45-9CB1-CAD6FA5E544A}"/>
              </a:ext>
            </a:extLst>
          </p:cNvPr>
          <p:cNvSpPr/>
          <p:nvPr/>
        </p:nvSpPr>
        <p:spPr>
          <a:xfrm>
            <a:off x="4473261" y="5831984"/>
            <a:ext cx="2511380" cy="8371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Công dân, tổ chức</a:t>
            </a:r>
            <a:endParaRPr lang="vi-VN" dirty="0"/>
          </a:p>
        </p:txBody>
      </p:sp>
      <p:sp>
        <p:nvSpPr>
          <p:cNvPr id="7" name="Arrow: Curved Down 6">
            <a:extLst>
              <a:ext uri="{FF2B5EF4-FFF2-40B4-BE49-F238E27FC236}">
                <a16:creationId xmlns:a16="http://schemas.microsoft.com/office/drawing/2014/main" xmlns="" id="{5CA86AEE-7B60-42B0-B2EF-00EC4CDCC4E9}"/>
              </a:ext>
            </a:extLst>
          </p:cNvPr>
          <p:cNvSpPr/>
          <p:nvPr/>
        </p:nvSpPr>
        <p:spPr>
          <a:xfrm>
            <a:off x="3271234" y="1687133"/>
            <a:ext cx="5177307" cy="940158"/>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8" name="Arrow: Curved Down 7">
            <a:extLst>
              <a:ext uri="{FF2B5EF4-FFF2-40B4-BE49-F238E27FC236}">
                <a16:creationId xmlns:a16="http://schemas.microsoft.com/office/drawing/2014/main" xmlns="" id="{03F061B5-8A71-4DD1-9D46-E4D93FE6D11E}"/>
              </a:ext>
            </a:extLst>
          </p:cNvPr>
          <p:cNvSpPr/>
          <p:nvPr/>
        </p:nvSpPr>
        <p:spPr>
          <a:xfrm flipH="1" flipV="1">
            <a:off x="3181082" y="3541688"/>
            <a:ext cx="5138670" cy="1114024"/>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9" name="Arrow: Bent-Up 8">
            <a:extLst>
              <a:ext uri="{FF2B5EF4-FFF2-40B4-BE49-F238E27FC236}">
                <a16:creationId xmlns:a16="http://schemas.microsoft.com/office/drawing/2014/main" xmlns="" id="{BEEF55C1-7E8D-498E-88F4-10A4C8725E85}"/>
              </a:ext>
            </a:extLst>
          </p:cNvPr>
          <p:cNvSpPr/>
          <p:nvPr/>
        </p:nvSpPr>
        <p:spPr>
          <a:xfrm rot="5400000" flipV="1">
            <a:off x="6709897" y="3825028"/>
            <a:ext cx="3116685" cy="2498502"/>
          </a:xfrm>
          <a:prstGeom prst="bentUpArrow">
            <a:avLst>
              <a:gd name="adj1" fmla="val 9536"/>
              <a:gd name="adj2" fmla="val 10954"/>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1" name="TextBox 10">
            <a:extLst>
              <a:ext uri="{FF2B5EF4-FFF2-40B4-BE49-F238E27FC236}">
                <a16:creationId xmlns:a16="http://schemas.microsoft.com/office/drawing/2014/main" xmlns="" id="{CBB9AB37-E4CD-433A-AB73-8EA164107C07}"/>
              </a:ext>
            </a:extLst>
          </p:cNvPr>
          <p:cNvSpPr txBox="1"/>
          <p:nvPr/>
        </p:nvSpPr>
        <p:spPr>
          <a:xfrm>
            <a:off x="4333461" y="1881809"/>
            <a:ext cx="2623930" cy="369332"/>
          </a:xfrm>
          <a:prstGeom prst="rect">
            <a:avLst/>
          </a:prstGeom>
          <a:noFill/>
        </p:spPr>
        <p:txBody>
          <a:bodyPr wrap="square" rtlCol="0">
            <a:spAutoFit/>
          </a:bodyPr>
          <a:lstStyle/>
          <a:p>
            <a:r>
              <a:rPr lang="vi-VN" dirty="0"/>
              <a:t>Quản lý các đại diện</a:t>
            </a:r>
          </a:p>
        </p:txBody>
      </p:sp>
      <p:sp>
        <p:nvSpPr>
          <p:cNvPr id="12" name="TextBox 11">
            <a:extLst>
              <a:ext uri="{FF2B5EF4-FFF2-40B4-BE49-F238E27FC236}">
                <a16:creationId xmlns:a16="http://schemas.microsoft.com/office/drawing/2014/main" xmlns="" id="{026EE8F3-D621-40F8-B90B-7B99543B4D20}"/>
              </a:ext>
            </a:extLst>
          </p:cNvPr>
          <p:cNvSpPr txBox="1"/>
          <p:nvPr/>
        </p:nvSpPr>
        <p:spPr>
          <a:xfrm>
            <a:off x="4565374" y="4035288"/>
            <a:ext cx="2623930" cy="646331"/>
          </a:xfrm>
          <a:prstGeom prst="rect">
            <a:avLst/>
          </a:prstGeom>
          <a:noFill/>
        </p:spPr>
        <p:txBody>
          <a:bodyPr wrap="square" rtlCol="0">
            <a:spAutoFit/>
          </a:bodyPr>
          <a:lstStyle/>
          <a:p>
            <a:pPr algn="ctr"/>
            <a:r>
              <a:rPr lang="vi-VN" dirty="0"/>
              <a:t>Chịu trách nhiệm trước Nhà nước</a:t>
            </a:r>
          </a:p>
        </p:txBody>
      </p:sp>
      <p:sp>
        <p:nvSpPr>
          <p:cNvPr id="13" name="Oval 12">
            <a:extLst>
              <a:ext uri="{FF2B5EF4-FFF2-40B4-BE49-F238E27FC236}">
                <a16:creationId xmlns:a16="http://schemas.microsoft.com/office/drawing/2014/main" xmlns="" id="{10C79C49-2BB9-4ABC-B42C-5A7D13CDB4BB}"/>
              </a:ext>
            </a:extLst>
          </p:cNvPr>
          <p:cNvSpPr/>
          <p:nvPr/>
        </p:nvSpPr>
        <p:spPr>
          <a:xfrm>
            <a:off x="4439478" y="2564296"/>
            <a:ext cx="2743200" cy="109993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a:t>Vấn đề mất cân đối về thông tin</a:t>
            </a:r>
          </a:p>
        </p:txBody>
      </p:sp>
      <p:cxnSp>
        <p:nvCxnSpPr>
          <p:cNvPr id="16" name="Straight Arrow Connector 15">
            <a:extLst>
              <a:ext uri="{FF2B5EF4-FFF2-40B4-BE49-F238E27FC236}">
                <a16:creationId xmlns:a16="http://schemas.microsoft.com/office/drawing/2014/main" xmlns="" id="{1EE25F7C-744D-4853-BFDE-79C7AAD8D60A}"/>
              </a:ext>
            </a:extLst>
          </p:cNvPr>
          <p:cNvCxnSpPr>
            <a:stCxn id="4" idx="2"/>
            <a:endCxn id="6" idx="0"/>
          </p:cNvCxnSpPr>
          <p:nvPr/>
        </p:nvCxnSpPr>
        <p:spPr>
          <a:xfrm>
            <a:off x="2640168" y="3515933"/>
            <a:ext cx="3088783" cy="2316051"/>
          </a:xfrm>
          <a:prstGeom prst="straightConnector1">
            <a:avLst/>
          </a:prstGeom>
          <a:ln w="76200">
            <a:solidFill>
              <a:srgbClr val="C00000"/>
            </a:solidFill>
            <a:prstDash val="dashDot"/>
            <a:headEnd type="triangle"/>
            <a:tailEnd type="triangle"/>
          </a:ln>
        </p:spPr>
        <p:style>
          <a:lnRef idx="1">
            <a:schemeClr val="accent1"/>
          </a:lnRef>
          <a:fillRef idx="0">
            <a:schemeClr val="accent1"/>
          </a:fillRef>
          <a:effectRef idx="0">
            <a:schemeClr val="accent1"/>
          </a:effectRef>
          <a:fontRef idx="minor">
            <a:schemeClr val="tx1"/>
          </a:fontRef>
        </p:style>
      </p:cxnSp>
      <p:sp>
        <p:nvSpPr>
          <p:cNvPr id="17" name="Arrow: Right 16">
            <a:extLst>
              <a:ext uri="{FF2B5EF4-FFF2-40B4-BE49-F238E27FC236}">
                <a16:creationId xmlns:a16="http://schemas.microsoft.com/office/drawing/2014/main" xmlns="" id="{6828AD07-CF08-48E2-8222-7E0BD957116E}"/>
              </a:ext>
            </a:extLst>
          </p:cNvPr>
          <p:cNvSpPr/>
          <p:nvPr/>
        </p:nvSpPr>
        <p:spPr>
          <a:xfrm rot="18797085">
            <a:off x="2359618" y="4594246"/>
            <a:ext cx="1820580" cy="1320621"/>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a:t>CPĐT</a:t>
            </a:r>
          </a:p>
        </p:txBody>
      </p:sp>
      <p:sp>
        <p:nvSpPr>
          <p:cNvPr id="19" name="Arrow: Down 18">
            <a:extLst>
              <a:ext uri="{FF2B5EF4-FFF2-40B4-BE49-F238E27FC236}">
                <a16:creationId xmlns:a16="http://schemas.microsoft.com/office/drawing/2014/main" xmlns="" id="{0D180B29-F059-4D0C-AD57-DD770C5C957D}"/>
              </a:ext>
            </a:extLst>
          </p:cNvPr>
          <p:cNvSpPr/>
          <p:nvPr/>
        </p:nvSpPr>
        <p:spPr>
          <a:xfrm rot="2706966">
            <a:off x="6718852" y="1245704"/>
            <a:ext cx="1212573" cy="1669774"/>
          </a:xfrm>
          <a:prstGeom prst="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a:t>CPĐT</a:t>
            </a:r>
          </a:p>
        </p:txBody>
      </p:sp>
      <p:sp>
        <p:nvSpPr>
          <p:cNvPr id="15" name="Title 1">
            <a:extLst>
              <a:ext uri="{FF2B5EF4-FFF2-40B4-BE49-F238E27FC236}">
                <a16:creationId xmlns:a16="http://schemas.microsoft.com/office/drawing/2014/main" xmlns="" id="{07A5B5A2-039B-441E-8E7C-9EE5B4AF58A3}"/>
              </a:ext>
            </a:extLst>
          </p:cNvPr>
          <p:cNvSpPr txBox="1">
            <a:spLocks/>
          </p:cNvSpPr>
          <p:nvPr/>
        </p:nvSpPr>
        <p:spPr>
          <a:xfrm>
            <a:off x="218941" y="5318975"/>
            <a:ext cx="2125014" cy="6246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sz="1800"/>
              <a:t>Nguyên lý Chủ-đại diện ( principle-agent model) trong quản trị công và vai trò của Chính phủ điện tử</a:t>
            </a:r>
            <a:endParaRPr lang="vi-VN" sz="1800" dirty="0"/>
          </a:p>
        </p:txBody>
      </p:sp>
    </p:spTree>
    <p:extLst>
      <p:ext uri="{BB962C8B-B14F-4D97-AF65-F5344CB8AC3E}">
        <p14:creationId xmlns:p14="http://schemas.microsoft.com/office/powerpoint/2010/main" xmlns="" val="21588344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EAC0B4-8210-4FE8-AE07-C46952FE5B8F}"/>
              </a:ext>
            </a:extLst>
          </p:cNvPr>
          <p:cNvSpPr>
            <a:spLocks noGrp="1"/>
          </p:cNvSpPr>
          <p:nvPr>
            <p:ph type="title"/>
          </p:nvPr>
        </p:nvSpPr>
        <p:spPr/>
        <p:txBody>
          <a:bodyPr/>
          <a:lstStyle/>
          <a:p>
            <a:r>
              <a:rPr lang="vi-VN" dirty="0"/>
              <a:t>Thực tiễn Việt Nam</a:t>
            </a:r>
          </a:p>
        </p:txBody>
      </p:sp>
      <p:sp>
        <p:nvSpPr>
          <p:cNvPr id="3" name="Content Placeholder 2">
            <a:extLst>
              <a:ext uri="{FF2B5EF4-FFF2-40B4-BE49-F238E27FC236}">
                <a16:creationId xmlns:a16="http://schemas.microsoft.com/office/drawing/2014/main" xmlns="" id="{E4B1CA8D-5044-47CC-BA69-775DAC08AEC5}"/>
              </a:ext>
            </a:extLst>
          </p:cNvPr>
          <p:cNvSpPr>
            <a:spLocks noGrp="1"/>
          </p:cNvSpPr>
          <p:nvPr>
            <p:ph idx="1"/>
          </p:nvPr>
        </p:nvSpPr>
        <p:spPr/>
        <p:txBody>
          <a:bodyPr/>
          <a:lstStyle/>
          <a:p>
            <a:pPr marL="514350" indent="-514350">
              <a:buFont typeface="+mj-lt"/>
              <a:buAutoNum type="arabicPeriod"/>
            </a:pPr>
            <a:r>
              <a:rPr lang="vi-VN" dirty="0"/>
              <a:t>Thực tiễn 1: Hành chính giấy tờ </a:t>
            </a:r>
            <a:r>
              <a:rPr lang="vi-VN" dirty="0">
                <a:sym typeface="Wingdings" panose="05000000000000000000" pitchFamily="2" charset="2"/>
              </a:rPr>
              <a:t> Hệ thống liên thông quốc gia về văn bản điều hành.</a:t>
            </a:r>
          </a:p>
          <a:p>
            <a:pPr marL="514350" indent="-514350">
              <a:buFont typeface="+mj-lt"/>
              <a:buAutoNum type="arabicPeriod"/>
            </a:pPr>
            <a:r>
              <a:rPr lang="vi-VN" dirty="0">
                <a:sym typeface="Wingdings" panose="05000000000000000000" pitchFamily="2" charset="2"/>
              </a:rPr>
              <a:t>Thực tiễn 2: Dịch vụ công xin cho  Trung tâm hành chính công + dịch vụ công trực tuyến + một cửa điện tử</a:t>
            </a:r>
          </a:p>
          <a:p>
            <a:pPr marL="514350" indent="-514350">
              <a:buFont typeface="+mj-lt"/>
              <a:buAutoNum type="arabicPeriod"/>
            </a:pPr>
            <a:r>
              <a:rPr lang="vi-VN" dirty="0">
                <a:sym typeface="Wingdings" panose="05000000000000000000" pitchFamily="2" charset="2"/>
              </a:rPr>
              <a:t>Thực tiễn 3: Họp trực tiếp điều hành chống dịch </a:t>
            </a:r>
            <a:r>
              <a:rPr lang="vi-VN" dirty="0" err="1">
                <a:sym typeface="Wingdings" panose="05000000000000000000" pitchFamily="2" charset="2"/>
              </a:rPr>
              <a:t>Corona</a:t>
            </a:r>
            <a:r>
              <a:rPr lang="vi-VN" dirty="0">
                <a:sym typeface="Wingdings" panose="05000000000000000000" pitchFamily="2" charset="2"/>
              </a:rPr>
              <a:t>  điều hành trực tuyến</a:t>
            </a:r>
          </a:p>
          <a:p>
            <a:pPr marL="0" indent="0">
              <a:buNone/>
            </a:pPr>
            <a:endParaRPr lang="vi-VN" dirty="0"/>
          </a:p>
        </p:txBody>
      </p:sp>
    </p:spTree>
    <p:extLst>
      <p:ext uri="{BB962C8B-B14F-4D97-AF65-F5344CB8AC3E}">
        <p14:creationId xmlns:p14="http://schemas.microsoft.com/office/powerpoint/2010/main" xmlns="" val="21974332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F350D4-B3B5-43E3-8EF9-B53916B7A77A}"/>
              </a:ext>
            </a:extLst>
          </p:cNvPr>
          <p:cNvSpPr>
            <a:spLocks noGrp="1"/>
          </p:cNvSpPr>
          <p:nvPr>
            <p:ph type="title"/>
          </p:nvPr>
        </p:nvSpPr>
        <p:spPr>
          <a:xfrm>
            <a:off x="838200" y="365125"/>
            <a:ext cx="10515600" cy="1325563"/>
          </a:xfrm>
        </p:spPr>
        <p:txBody>
          <a:bodyPr>
            <a:normAutofit/>
          </a:bodyPr>
          <a:lstStyle/>
          <a:p>
            <a:pPr algn="ctr"/>
            <a:r>
              <a:rPr lang="vi-VN"/>
              <a:t>Từ thực tiễn Việt Nam</a:t>
            </a:r>
          </a:p>
        </p:txBody>
      </p:sp>
      <p:graphicFrame>
        <p:nvGraphicFramePr>
          <p:cNvPr id="4" name="Content Placeholder 3">
            <a:extLst>
              <a:ext uri="{FF2B5EF4-FFF2-40B4-BE49-F238E27FC236}">
                <a16:creationId xmlns:a16="http://schemas.microsoft.com/office/drawing/2014/main" xmlns="" id="{FC78DF87-3392-4C41-BB1D-B9273E37C47A}"/>
              </a:ext>
            </a:extLst>
          </p:cNvPr>
          <p:cNvGraphicFramePr>
            <a:graphicFrameLocks noGrp="1"/>
          </p:cNvGraphicFramePr>
          <p:nvPr>
            <p:ph idx="1"/>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2312672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EECB22D-94EA-455C-9A79-1FDB5F051EAA}"/>
              </a:ext>
            </a:extLst>
          </p:cNvPr>
          <p:cNvSpPr>
            <a:spLocks noGrp="1"/>
          </p:cNvSpPr>
          <p:nvPr>
            <p:ph type="title"/>
          </p:nvPr>
        </p:nvSpPr>
        <p:spPr/>
        <p:txBody>
          <a:bodyPr/>
          <a:lstStyle/>
          <a:p>
            <a:r>
              <a:rPr lang="vi-VN" dirty="0"/>
              <a:t>Những điểm nghẽn cần chú ý</a:t>
            </a:r>
          </a:p>
        </p:txBody>
      </p:sp>
      <p:sp>
        <p:nvSpPr>
          <p:cNvPr id="3" name="Content Placeholder 2">
            <a:extLst>
              <a:ext uri="{FF2B5EF4-FFF2-40B4-BE49-F238E27FC236}">
                <a16:creationId xmlns:a16="http://schemas.microsoft.com/office/drawing/2014/main" xmlns="" id="{422DE04E-EDCD-46F4-AC83-89BA99A4C4E3}"/>
              </a:ext>
            </a:extLst>
          </p:cNvPr>
          <p:cNvSpPr>
            <a:spLocks noGrp="1"/>
          </p:cNvSpPr>
          <p:nvPr>
            <p:ph idx="1"/>
          </p:nvPr>
        </p:nvSpPr>
        <p:spPr/>
        <p:txBody>
          <a:bodyPr>
            <a:normAutofit fontScale="85000" lnSpcReduction="10000"/>
          </a:bodyPr>
          <a:lstStyle/>
          <a:p>
            <a:pPr marL="514350" indent="-514350">
              <a:buFont typeface="+mj-lt"/>
              <a:buAutoNum type="arabicPeriod"/>
            </a:pPr>
            <a:r>
              <a:rPr lang="vi-VN" b="1" dirty="0"/>
              <a:t>Quản trị công yêu cầu năng lực quản lý trọn vòng đời và hướng tới mục đích</a:t>
            </a:r>
            <a:r>
              <a:rPr lang="vi-VN" dirty="0"/>
              <a:t> chứ không chỉ là các mục tiêu cụ thể, điều này đạt được bằng việc liên tục bảo đảm chất lượng và đo lường tiến độ, điều này chỉ làm được với việc </a:t>
            </a:r>
            <a:r>
              <a:rPr lang="vi-VN" b="1" dirty="0"/>
              <a:t>quản trị dựa trên dữ liệu</a:t>
            </a:r>
            <a:r>
              <a:rPr lang="vi-VN" dirty="0"/>
              <a:t>. Vì thế để CPĐT phát triển mạnh hơn trong giai đoạn tới, bộ phận quản lý Cải cách hành chính ngoài việc tiếp tục đơn giản hóa các thủ tục hành chính cần phải đưa ra cách làm mới sử dụng dữ liệu để theo dõi, đánh giá, đo lường và chủ động điều hành tại các cấp Chính quyền.</a:t>
            </a:r>
          </a:p>
          <a:p>
            <a:pPr marL="514350" indent="-514350">
              <a:buFont typeface="+mj-lt"/>
              <a:buAutoNum type="arabicPeriod"/>
            </a:pPr>
            <a:r>
              <a:rPr lang="vi-VN" dirty="0"/>
              <a:t>Chuyển đổi số cần nhìn toàn Chính phủ như một tổ chức thống nhất và chuyển đổi hướng tới nhu cầu của người dùng ( doanh nghiệp, người dân, công chức) vì thế </a:t>
            </a:r>
            <a:r>
              <a:rPr lang="vi-VN" b="1" dirty="0"/>
              <a:t>đơn vị phụ trách CNTT phải có khả năng xây dựng và vận hành nền tảng Chính phủ điện tử, quản lý tập trung các dự án đầu tư cho các nền tảng này và tạo hệ sinh thái </a:t>
            </a:r>
            <a:r>
              <a:rPr lang="vi-VN" dirty="0"/>
              <a:t>để các cấp Chính quyền phát triển các dịch vụ ứng dụng theo nhu cầu của họ.</a:t>
            </a:r>
          </a:p>
        </p:txBody>
      </p:sp>
    </p:spTree>
    <p:extLst>
      <p:ext uri="{BB962C8B-B14F-4D97-AF65-F5344CB8AC3E}">
        <p14:creationId xmlns:p14="http://schemas.microsoft.com/office/powerpoint/2010/main" xmlns="" val="7253429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ABF5E3-1695-4E48-912C-FB58C75F5F41}"/>
              </a:ext>
            </a:extLst>
          </p:cNvPr>
          <p:cNvSpPr>
            <a:spLocks noGrp="1"/>
          </p:cNvSpPr>
          <p:nvPr>
            <p:ph type="title"/>
          </p:nvPr>
        </p:nvSpPr>
        <p:spPr/>
        <p:txBody>
          <a:bodyPr/>
          <a:lstStyle/>
          <a:p>
            <a:r>
              <a:rPr lang="vi-VN" dirty="0"/>
              <a:t>Khuyến nghị đề xuất</a:t>
            </a:r>
          </a:p>
        </p:txBody>
      </p:sp>
      <p:sp>
        <p:nvSpPr>
          <p:cNvPr id="3" name="Content Placeholder 2">
            <a:extLst>
              <a:ext uri="{FF2B5EF4-FFF2-40B4-BE49-F238E27FC236}">
                <a16:creationId xmlns:a16="http://schemas.microsoft.com/office/drawing/2014/main" xmlns="" id="{A573CE31-50DE-42C5-9D4B-50AF6A2FC989}"/>
              </a:ext>
            </a:extLst>
          </p:cNvPr>
          <p:cNvSpPr>
            <a:spLocks noGrp="1"/>
          </p:cNvSpPr>
          <p:nvPr>
            <p:ph idx="1"/>
          </p:nvPr>
        </p:nvSpPr>
        <p:spPr/>
        <p:txBody>
          <a:bodyPr>
            <a:normAutofit lnSpcReduction="10000"/>
          </a:bodyPr>
          <a:lstStyle/>
          <a:p>
            <a:r>
              <a:rPr lang="vi-VN" sz="2200" dirty="0"/>
              <a:t>Khuyến nghị 1: Để chuẩn bị cho giai đoạn tiếp theo khi chuyển sang Kiến tạo và bền vững, cần có một chiến lược CPĐT hướng tới 2030 đi kèm với một kiến trúc tổng thể thực hiện và một đầu mối quản lý chương trình tổng thể.</a:t>
            </a:r>
          </a:p>
          <a:p>
            <a:r>
              <a:rPr lang="vi-VN" sz="2200" dirty="0"/>
              <a:t>Khuyến nghị 2: Cần một đề án tổng thể triển khai CPĐT giai </a:t>
            </a:r>
            <a:r>
              <a:rPr lang="vi-VN" sz="2200"/>
              <a:t>đoạn </a:t>
            </a:r>
            <a:r>
              <a:rPr lang="vi-VN" sz="2200" smtClean="0"/>
              <a:t>202</a:t>
            </a:r>
            <a:r>
              <a:rPr lang="en-US" sz="2200" smtClean="0"/>
              <a:t>1</a:t>
            </a:r>
            <a:r>
              <a:rPr lang="vi-VN" sz="2200" smtClean="0"/>
              <a:t>-2023 </a:t>
            </a:r>
            <a:r>
              <a:rPr lang="vi-VN" sz="2200" dirty="0"/>
              <a:t>trong đó gắn kết giữa cải cách quản trị công và chuyển đổi số. Đề án này đưa ra cách làm cụ thể và nguồn lực tương ứng để triển khai các nền tảng CPĐT song </a:t>
            </a:r>
            <a:r>
              <a:rPr lang="vi-VN" sz="2200" dirty="0" err="1"/>
              <a:t>song</a:t>
            </a:r>
            <a:r>
              <a:rPr lang="vi-VN" sz="2200" dirty="0"/>
              <a:t> với các công cụ hỗ trợ quản trị công như báo cáo, phân tích, quản lý tiến độ, quản lý rủi ro, quản lý chất lượng … trong đó nhấn mạnh 2 vai trò:</a:t>
            </a:r>
          </a:p>
          <a:p>
            <a:pPr marL="914400" lvl="1" indent="-457200">
              <a:buFont typeface="+mj-lt"/>
              <a:buAutoNum type="arabicPeriod"/>
            </a:pPr>
            <a:r>
              <a:rPr lang="vi-VN" sz="2200" dirty="0"/>
              <a:t>VPCP tập trung đưa ra phương thức hoạt động mới của các cơ quan nhà nước khi các giao dịch được số hóa và cho phép ra quyết định dựa trên dữ liệu.</a:t>
            </a:r>
          </a:p>
          <a:p>
            <a:pPr marL="914400" lvl="1" indent="-457200">
              <a:buFont typeface="+mj-lt"/>
              <a:buAutoNum type="arabicPeriod"/>
            </a:pPr>
            <a:r>
              <a:rPr lang="vi-VN" sz="2200" dirty="0"/>
              <a:t>Bộ TTTT là nhạc trưởng hài hòa hóa các hệ thống thông tin đã có để xây dựng nền tảng CPĐT thống nhất cho phép triển khai kết hợp tập trung – phân tán.</a:t>
            </a:r>
          </a:p>
        </p:txBody>
      </p:sp>
    </p:spTree>
    <p:extLst>
      <p:ext uri="{BB962C8B-B14F-4D97-AF65-F5344CB8AC3E}">
        <p14:creationId xmlns:p14="http://schemas.microsoft.com/office/powerpoint/2010/main" xmlns="" val="3401385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B46904-72BB-4B31-BF04-D0FE8C0A429F}"/>
              </a:ext>
            </a:extLst>
          </p:cNvPr>
          <p:cNvSpPr>
            <a:spLocks noGrp="1"/>
          </p:cNvSpPr>
          <p:nvPr>
            <p:ph type="title"/>
          </p:nvPr>
        </p:nvSpPr>
        <p:spPr/>
        <p:txBody>
          <a:bodyPr/>
          <a:lstStyle/>
          <a:p>
            <a:endParaRPr lang="vi-VN"/>
          </a:p>
        </p:txBody>
      </p:sp>
      <p:sp>
        <p:nvSpPr>
          <p:cNvPr id="3" name="Content Placeholder 2">
            <a:extLst>
              <a:ext uri="{FF2B5EF4-FFF2-40B4-BE49-F238E27FC236}">
                <a16:creationId xmlns:a16="http://schemas.microsoft.com/office/drawing/2014/main" xmlns="" id="{D56E2F91-EB71-4945-BF60-3E1DC8618232}"/>
              </a:ext>
            </a:extLst>
          </p:cNvPr>
          <p:cNvSpPr>
            <a:spLocks noGrp="1"/>
          </p:cNvSpPr>
          <p:nvPr>
            <p:ph idx="1"/>
          </p:nvPr>
        </p:nvSpPr>
        <p:spPr/>
        <p:txBody>
          <a:bodyPr/>
          <a:lstStyle/>
          <a:p>
            <a:pPr marL="0" indent="0">
              <a:buNone/>
            </a:pPr>
            <a:r>
              <a:rPr lang="vi-VN" dirty="0"/>
              <a:t>Trân trọng cảm ơn</a:t>
            </a:r>
          </a:p>
        </p:txBody>
      </p:sp>
    </p:spTree>
    <p:extLst>
      <p:ext uri="{BB962C8B-B14F-4D97-AF65-F5344CB8AC3E}">
        <p14:creationId xmlns:p14="http://schemas.microsoft.com/office/powerpoint/2010/main" xmlns="" val="316942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065D5F3-20A8-4748-9471-5C702C1D879A}"/>
              </a:ext>
            </a:extLst>
          </p:cNvPr>
          <p:cNvSpPr>
            <a:spLocks noGrp="1"/>
          </p:cNvSpPr>
          <p:nvPr>
            <p:ph type="title"/>
          </p:nvPr>
        </p:nvSpPr>
        <p:spPr/>
        <p:txBody>
          <a:bodyPr/>
          <a:lstStyle/>
          <a:p>
            <a:r>
              <a:rPr lang="en-US" dirty="0"/>
              <a:t>Nội dung</a:t>
            </a:r>
            <a:endParaRPr lang="vi-VN" dirty="0"/>
          </a:p>
        </p:txBody>
      </p:sp>
      <p:sp>
        <p:nvSpPr>
          <p:cNvPr id="3" name="Content Placeholder 2">
            <a:extLst>
              <a:ext uri="{FF2B5EF4-FFF2-40B4-BE49-F238E27FC236}">
                <a16:creationId xmlns:a16="http://schemas.microsoft.com/office/drawing/2014/main" xmlns="" id="{EC80D805-2B1F-49AA-BF67-3A228954A098}"/>
              </a:ext>
            </a:extLst>
          </p:cNvPr>
          <p:cNvSpPr>
            <a:spLocks noGrp="1"/>
          </p:cNvSpPr>
          <p:nvPr>
            <p:ph idx="1"/>
          </p:nvPr>
        </p:nvSpPr>
        <p:spPr/>
        <p:txBody>
          <a:bodyPr/>
          <a:lstStyle/>
          <a:p>
            <a:pPr marL="514350" indent="-514350">
              <a:buFont typeface="+mj-lt"/>
              <a:buAutoNum type="arabicPeriod"/>
            </a:pPr>
            <a:r>
              <a:rPr lang="en-US" dirty="0"/>
              <a:t>Kinh nghiệm quốc tế</a:t>
            </a:r>
          </a:p>
          <a:p>
            <a:pPr marL="514350" indent="-514350">
              <a:buFont typeface="+mj-lt"/>
              <a:buAutoNum type="arabicPeriod"/>
            </a:pPr>
            <a:r>
              <a:rPr lang="en-US" dirty="0"/>
              <a:t>Thực tiễn Việt Nam</a:t>
            </a:r>
          </a:p>
          <a:p>
            <a:pPr marL="514350" indent="-514350">
              <a:buFont typeface="+mj-lt"/>
              <a:buAutoNum type="arabicPeriod"/>
            </a:pPr>
            <a:r>
              <a:rPr lang="en-US" dirty="0"/>
              <a:t>Khuyến nghị đề xuất</a:t>
            </a:r>
            <a:endParaRPr lang="vi-VN" dirty="0"/>
          </a:p>
        </p:txBody>
      </p:sp>
    </p:spTree>
    <p:extLst>
      <p:ext uri="{BB962C8B-B14F-4D97-AF65-F5344CB8AC3E}">
        <p14:creationId xmlns:p14="http://schemas.microsoft.com/office/powerpoint/2010/main" xmlns="" val="3655468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7E5A517-0989-4CFF-A87C-F1A5BDE06560}"/>
              </a:ext>
            </a:extLst>
          </p:cNvPr>
          <p:cNvSpPr>
            <a:spLocks noGrp="1"/>
          </p:cNvSpPr>
          <p:nvPr>
            <p:ph type="title"/>
          </p:nvPr>
        </p:nvSpPr>
        <p:spPr>
          <a:xfrm>
            <a:off x="526073" y="4756638"/>
            <a:ext cx="11139854" cy="930447"/>
          </a:xfrm>
        </p:spPr>
        <p:txBody>
          <a:bodyPr vert="horz" lIns="91440" tIns="45720" rIns="91440" bIns="45720" rtlCol="0" anchor="b">
            <a:normAutofit/>
          </a:bodyPr>
          <a:lstStyle/>
          <a:p>
            <a:pPr algn="ctr"/>
            <a:r>
              <a:rPr lang="en-US" sz="4200" b="1" kern="1200" dirty="0">
                <a:latin typeface="+mj-lt"/>
                <a:ea typeface="+mj-ea"/>
                <a:cs typeface="+mj-cs"/>
              </a:rPr>
              <a:t>Nghị quyết số 52-NQ/TW: </a:t>
            </a:r>
            <a:r>
              <a:rPr lang="en-US" sz="4200" kern="1200" dirty="0">
                <a:latin typeface="+mj-lt"/>
                <a:ea typeface="+mj-ea"/>
                <a:cs typeface="+mj-cs"/>
              </a:rPr>
              <a:t>Mục tiêu top 4 ASEAN. </a:t>
            </a:r>
          </a:p>
        </p:txBody>
      </p:sp>
      <p:graphicFrame>
        <p:nvGraphicFramePr>
          <p:cNvPr id="5" name="Table 4">
            <a:extLst>
              <a:ext uri="{FF2B5EF4-FFF2-40B4-BE49-F238E27FC236}">
                <a16:creationId xmlns:a16="http://schemas.microsoft.com/office/drawing/2014/main" xmlns="" id="{002A4ADC-0EDE-43B3-87EB-E2D3D0551555}"/>
              </a:ext>
            </a:extLst>
          </p:cNvPr>
          <p:cNvGraphicFramePr>
            <a:graphicFrameLocks noGrp="1"/>
          </p:cNvGraphicFramePr>
          <p:nvPr/>
        </p:nvGraphicFramePr>
        <p:xfrm>
          <a:off x="354914" y="307731"/>
          <a:ext cx="11427075" cy="3997642"/>
        </p:xfrm>
        <a:graphic>
          <a:graphicData uri="http://schemas.openxmlformats.org/drawingml/2006/table">
            <a:tbl>
              <a:tblPr/>
              <a:tblGrid>
                <a:gridCol w="732361">
                  <a:extLst>
                    <a:ext uri="{9D8B030D-6E8A-4147-A177-3AD203B41FA5}">
                      <a16:colId xmlns:a16="http://schemas.microsoft.com/office/drawing/2014/main" xmlns="" val="4025670183"/>
                    </a:ext>
                  </a:extLst>
                </a:gridCol>
                <a:gridCol w="1643946">
                  <a:extLst>
                    <a:ext uri="{9D8B030D-6E8A-4147-A177-3AD203B41FA5}">
                      <a16:colId xmlns:a16="http://schemas.microsoft.com/office/drawing/2014/main" xmlns="" val="472090932"/>
                    </a:ext>
                  </a:extLst>
                </a:gridCol>
                <a:gridCol w="1131346">
                  <a:extLst>
                    <a:ext uri="{9D8B030D-6E8A-4147-A177-3AD203B41FA5}">
                      <a16:colId xmlns:a16="http://schemas.microsoft.com/office/drawing/2014/main" xmlns="" val="1856652879"/>
                    </a:ext>
                  </a:extLst>
                </a:gridCol>
                <a:gridCol w="1131346">
                  <a:extLst>
                    <a:ext uri="{9D8B030D-6E8A-4147-A177-3AD203B41FA5}">
                      <a16:colId xmlns:a16="http://schemas.microsoft.com/office/drawing/2014/main" xmlns="" val="3966649050"/>
                    </a:ext>
                  </a:extLst>
                </a:gridCol>
                <a:gridCol w="1131346">
                  <a:extLst>
                    <a:ext uri="{9D8B030D-6E8A-4147-A177-3AD203B41FA5}">
                      <a16:colId xmlns:a16="http://schemas.microsoft.com/office/drawing/2014/main" xmlns="" val="3839918398"/>
                    </a:ext>
                  </a:extLst>
                </a:gridCol>
                <a:gridCol w="1131346">
                  <a:extLst>
                    <a:ext uri="{9D8B030D-6E8A-4147-A177-3AD203B41FA5}">
                      <a16:colId xmlns:a16="http://schemas.microsoft.com/office/drawing/2014/main" xmlns="" val="1890879180"/>
                    </a:ext>
                  </a:extLst>
                </a:gridCol>
                <a:gridCol w="1131346">
                  <a:extLst>
                    <a:ext uri="{9D8B030D-6E8A-4147-A177-3AD203B41FA5}">
                      <a16:colId xmlns:a16="http://schemas.microsoft.com/office/drawing/2014/main" xmlns="" val="2764634297"/>
                    </a:ext>
                  </a:extLst>
                </a:gridCol>
                <a:gridCol w="1131346">
                  <a:extLst>
                    <a:ext uri="{9D8B030D-6E8A-4147-A177-3AD203B41FA5}">
                      <a16:colId xmlns:a16="http://schemas.microsoft.com/office/drawing/2014/main" xmlns="" val="839125565"/>
                    </a:ext>
                  </a:extLst>
                </a:gridCol>
                <a:gridCol w="1131346">
                  <a:extLst>
                    <a:ext uri="{9D8B030D-6E8A-4147-A177-3AD203B41FA5}">
                      <a16:colId xmlns:a16="http://schemas.microsoft.com/office/drawing/2014/main" xmlns="" val="509770594"/>
                    </a:ext>
                  </a:extLst>
                </a:gridCol>
                <a:gridCol w="1131346">
                  <a:extLst>
                    <a:ext uri="{9D8B030D-6E8A-4147-A177-3AD203B41FA5}">
                      <a16:colId xmlns:a16="http://schemas.microsoft.com/office/drawing/2014/main" xmlns="" val="1498314459"/>
                    </a:ext>
                  </a:extLst>
                </a:gridCol>
              </a:tblGrid>
              <a:tr h="363422">
                <a:tc>
                  <a:txBody>
                    <a:bodyPr/>
                    <a:lstStyle/>
                    <a:p>
                      <a:pPr algn="l" rtl="0" fontAlgn="b">
                        <a:spcBef>
                          <a:spcPts val="0"/>
                        </a:spcBef>
                        <a:spcAft>
                          <a:spcPts val="0"/>
                        </a:spcAft>
                      </a:pPr>
                      <a:r>
                        <a:rPr lang="vi-VN" sz="1900" b="1" i="0" u="none" strike="noStrike">
                          <a:solidFill>
                            <a:srgbClr val="000000"/>
                          </a:solidFill>
                          <a:effectLst/>
                          <a:latin typeface="Calibri" panose="020F0502020204030204" pitchFamily="34" charset="0"/>
                        </a:rPr>
                        <a:t>TT</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1" i="0" u="none" strike="noStrike">
                          <a:solidFill>
                            <a:srgbClr val="000000"/>
                          </a:solidFill>
                          <a:effectLst/>
                          <a:latin typeface="Calibri" panose="020F0502020204030204" pitchFamily="34" charset="0"/>
                        </a:rPr>
                        <a:t>Quốc gia</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r" rtl="0" fontAlgn="b">
                        <a:spcBef>
                          <a:spcPts val="0"/>
                        </a:spcBef>
                        <a:spcAft>
                          <a:spcPts val="0"/>
                        </a:spcAft>
                      </a:pPr>
                      <a:r>
                        <a:rPr lang="vi-VN" sz="1900" b="1" i="0" u="none" strike="noStrike">
                          <a:solidFill>
                            <a:srgbClr val="000000"/>
                          </a:solidFill>
                          <a:effectLst/>
                          <a:latin typeface="Calibri" panose="020F0502020204030204" pitchFamily="34" charset="0"/>
                        </a:rPr>
                        <a:t>2018</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r" rtl="0" fontAlgn="b">
                        <a:spcBef>
                          <a:spcPts val="0"/>
                        </a:spcBef>
                        <a:spcAft>
                          <a:spcPts val="0"/>
                        </a:spcAft>
                      </a:pPr>
                      <a:r>
                        <a:rPr lang="vi-VN" sz="1900" b="1" i="0" u="none" strike="noStrike">
                          <a:solidFill>
                            <a:srgbClr val="000000"/>
                          </a:solidFill>
                          <a:effectLst/>
                          <a:latin typeface="Calibri" panose="020F0502020204030204" pitchFamily="34" charset="0"/>
                        </a:rPr>
                        <a:t>2016</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r" rtl="0" fontAlgn="b">
                        <a:spcBef>
                          <a:spcPts val="0"/>
                        </a:spcBef>
                        <a:spcAft>
                          <a:spcPts val="0"/>
                        </a:spcAft>
                      </a:pPr>
                      <a:r>
                        <a:rPr lang="vi-VN" sz="1900" b="1" i="0" u="none" strike="noStrike">
                          <a:solidFill>
                            <a:srgbClr val="000000"/>
                          </a:solidFill>
                          <a:effectLst/>
                          <a:latin typeface="Calibri" panose="020F0502020204030204" pitchFamily="34" charset="0"/>
                        </a:rPr>
                        <a:t>2014</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r" rtl="0" fontAlgn="b">
                        <a:spcBef>
                          <a:spcPts val="0"/>
                        </a:spcBef>
                        <a:spcAft>
                          <a:spcPts val="0"/>
                        </a:spcAft>
                      </a:pPr>
                      <a:r>
                        <a:rPr lang="vi-VN" sz="1900" b="1" i="0" u="none" strike="noStrike">
                          <a:solidFill>
                            <a:srgbClr val="000000"/>
                          </a:solidFill>
                          <a:effectLst/>
                          <a:latin typeface="Calibri" panose="020F0502020204030204" pitchFamily="34" charset="0"/>
                        </a:rPr>
                        <a:t>2012</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r" rtl="0" fontAlgn="b">
                        <a:spcBef>
                          <a:spcPts val="0"/>
                        </a:spcBef>
                        <a:spcAft>
                          <a:spcPts val="0"/>
                        </a:spcAft>
                      </a:pPr>
                      <a:r>
                        <a:rPr lang="vi-VN" sz="1900" b="1" i="0" u="none" strike="noStrike">
                          <a:solidFill>
                            <a:srgbClr val="000000"/>
                          </a:solidFill>
                          <a:effectLst/>
                          <a:latin typeface="Calibri" panose="020F0502020204030204" pitchFamily="34" charset="0"/>
                        </a:rPr>
                        <a:t>2010</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r" rtl="0" fontAlgn="b">
                        <a:spcBef>
                          <a:spcPts val="0"/>
                        </a:spcBef>
                        <a:spcAft>
                          <a:spcPts val="0"/>
                        </a:spcAft>
                      </a:pPr>
                      <a:r>
                        <a:rPr lang="vi-VN" sz="1900" b="1" i="0" u="none" strike="noStrike">
                          <a:solidFill>
                            <a:srgbClr val="000000"/>
                          </a:solidFill>
                          <a:effectLst/>
                          <a:latin typeface="Calibri" panose="020F0502020204030204" pitchFamily="34" charset="0"/>
                        </a:rPr>
                        <a:t>2008</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r" rtl="0" fontAlgn="b">
                        <a:spcBef>
                          <a:spcPts val="0"/>
                        </a:spcBef>
                        <a:spcAft>
                          <a:spcPts val="0"/>
                        </a:spcAft>
                      </a:pPr>
                      <a:r>
                        <a:rPr lang="vi-VN" sz="1900" b="1" i="0" u="none" strike="noStrike">
                          <a:solidFill>
                            <a:srgbClr val="000000"/>
                          </a:solidFill>
                          <a:effectLst/>
                          <a:latin typeface="Calibri" panose="020F0502020204030204" pitchFamily="34" charset="0"/>
                        </a:rPr>
                        <a:t>2005</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r" rtl="0" fontAlgn="b">
                        <a:spcBef>
                          <a:spcPts val="0"/>
                        </a:spcBef>
                        <a:spcAft>
                          <a:spcPts val="0"/>
                        </a:spcAft>
                      </a:pPr>
                      <a:r>
                        <a:rPr lang="vi-VN" sz="1900" b="1" i="0" u="none" strike="noStrike">
                          <a:solidFill>
                            <a:srgbClr val="000000"/>
                          </a:solidFill>
                          <a:effectLst/>
                          <a:latin typeface="Calibri" panose="020F0502020204030204" pitchFamily="34" charset="0"/>
                        </a:rPr>
                        <a:t>2004</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extLst>
                  <a:ext uri="{0D108BD9-81ED-4DB2-BD59-A6C34878D82A}">
                    <a16:rowId xmlns:a16="http://schemas.microsoft.com/office/drawing/2014/main" xmlns="" val="4215228867"/>
                  </a:ext>
                </a:extLst>
              </a:tr>
              <a:tr h="363422">
                <a:tc>
                  <a:txBody>
                    <a:bodyPr/>
                    <a:lstStyle/>
                    <a:p>
                      <a:pPr algn="r" rtl="0" fontAlgn="b">
                        <a:spcBef>
                          <a:spcPts val="0"/>
                        </a:spcBef>
                        <a:spcAft>
                          <a:spcPts val="0"/>
                        </a:spcAft>
                      </a:pPr>
                      <a:r>
                        <a:rPr lang="vi-VN" sz="1900" b="0" i="0" u="none" strike="noStrike">
                          <a:solidFill>
                            <a:srgbClr val="000000"/>
                          </a:solidFill>
                          <a:effectLst/>
                          <a:latin typeface="Calibri" panose="020F0502020204030204" pitchFamily="34" charset="0"/>
                        </a:rPr>
                        <a:t>1</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Singapore</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7</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4</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3</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10</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11</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23</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7</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r" rtl="0" fontAlgn="b">
                        <a:spcBef>
                          <a:spcPts val="0"/>
                        </a:spcBef>
                        <a:spcAft>
                          <a:spcPts val="0"/>
                        </a:spcAft>
                      </a:pPr>
                      <a:r>
                        <a:rPr lang="vi-VN" sz="1900" b="0" i="0" u="none" strike="noStrike">
                          <a:solidFill>
                            <a:srgbClr val="000000"/>
                          </a:solidFill>
                          <a:effectLst/>
                          <a:latin typeface="Calibri" panose="020F0502020204030204" pitchFamily="34" charset="0"/>
                        </a:rPr>
                        <a:t>8</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extLst>
                  <a:ext uri="{0D108BD9-81ED-4DB2-BD59-A6C34878D82A}">
                    <a16:rowId xmlns:a16="http://schemas.microsoft.com/office/drawing/2014/main" xmlns="" val="125874012"/>
                  </a:ext>
                </a:extLst>
              </a:tr>
              <a:tr h="363422">
                <a:tc>
                  <a:txBody>
                    <a:bodyPr/>
                    <a:lstStyle/>
                    <a:p>
                      <a:pPr algn="r" rtl="0" fontAlgn="b">
                        <a:spcBef>
                          <a:spcPts val="0"/>
                        </a:spcBef>
                        <a:spcAft>
                          <a:spcPts val="0"/>
                        </a:spcAft>
                      </a:pPr>
                      <a:r>
                        <a:rPr lang="vi-VN" sz="1900" b="0" i="0" u="none" strike="noStrike">
                          <a:solidFill>
                            <a:srgbClr val="006100"/>
                          </a:solidFill>
                          <a:effectLst/>
                          <a:latin typeface="Arial" panose="020B0604020202020204" pitchFamily="34" charset="0"/>
                        </a:rPr>
                        <a:t>2</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rtl="0" fontAlgn="b">
                        <a:spcBef>
                          <a:spcPts val="0"/>
                        </a:spcBef>
                        <a:spcAft>
                          <a:spcPts val="0"/>
                        </a:spcAft>
                      </a:pPr>
                      <a:r>
                        <a:rPr lang="vi-VN" sz="1900" b="0" i="0" u="none" strike="noStrike">
                          <a:solidFill>
                            <a:srgbClr val="006100"/>
                          </a:solidFill>
                          <a:effectLst/>
                          <a:latin typeface="Arial" panose="020B0604020202020204" pitchFamily="34" charset="0"/>
                        </a:rPr>
                        <a:t>Malaysia</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rtl="0" fontAlgn="b">
                        <a:spcBef>
                          <a:spcPts val="0"/>
                        </a:spcBef>
                        <a:spcAft>
                          <a:spcPts val="0"/>
                        </a:spcAft>
                      </a:pPr>
                      <a:r>
                        <a:rPr lang="vi-VN" sz="1900" b="0" i="0" u="none" strike="noStrike">
                          <a:solidFill>
                            <a:srgbClr val="006100"/>
                          </a:solidFill>
                          <a:effectLst/>
                          <a:latin typeface="Arial" panose="020B0604020202020204" pitchFamily="34" charset="0"/>
                        </a:rPr>
                        <a:t>48</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rtl="0" fontAlgn="b">
                        <a:spcBef>
                          <a:spcPts val="0"/>
                        </a:spcBef>
                        <a:spcAft>
                          <a:spcPts val="0"/>
                        </a:spcAft>
                      </a:pPr>
                      <a:r>
                        <a:rPr lang="vi-VN" sz="1900" b="0" i="0" u="none" strike="noStrike">
                          <a:solidFill>
                            <a:srgbClr val="006100"/>
                          </a:solidFill>
                          <a:effectLst/>
                          <a:latin typeface="Arial" panose="020B0604020202020204" pitchFamily="34" charset="0"/>
                        </a:rPr>
                        <a:t>60</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rtl="0" fontAlgn="b">
                        <a:spcBef>
                          <a:spcPts val="0"/>
                        </a:spcBef>
                        <a:spcAft>
                          <a:spcPts val="0"/>
                        </a:spcAft>
                      </a:pPr>
                      <a:r>
                        <a:rPr lang="vi-VN" sz="1900" b="0" i="0" u="none" strike="noStrike">
                          <a:solidFill>
                            <a:srgbClr val="006100"/>
                          </a:solidFill>
                          <a:effectLst/>
                          <a:latin typeface="Arial" panose="020B0604020202020204" pitchFamily="34" charset="0"/>
                        </a:rPr>
                        <a:t>52</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rtl="0" fontAlgn="b">
                        <a:spcBef>
                          <a:spcPts val="0"/>
                        </a:spcBef>
                        <a:spcAft>
                          <a:spcPts val="0"/>
                        </a:spcAft>
                      </a:pPr>
                      <a:r>
                        <a:rPr lang="vi-VN" sz="1900" b="0" i="0" u="none" strike="noStrike">
                          <a:solidFill>
                            <a:srgbClr val="006100"/>
                          </a:solidFill>
                          <a:effectLst/>
                          <a:latin typeface="Arial" panose="020B0604020202020204" pitchFamily="34" charset="0"/>
                        </a:rPr>
                        <a:t>40</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rtl="0" fontAlgn="b">
                        <a:spcBef>
                          <a:spcPts val="0"/>
                        </a:spcBef>
                        <a:spcAft>
                          <a:spcPts val="0"/>
                        </a:spcAft>
                      </a:pPr>
                      <a:r>
                        <a:rPr lang="vi-VN" sz="1900" b="0" i="0" u="none" strike="noStrike">
                          <a:solidFill>
                            <a:srgbClr val="006100"/>
                          </a:solidFill>
                          <a:effectLst/>
                          <a:latin typeface="Arial" panose="020B0604020202020204" pitchFamily="34" charset="0"/>
                        </a:rPr>
                        <a:t>32</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rtl="0" fontAlgn="b">
                        <a:spcBef>
                          <a:spcPts val="0"/>
                        </a:spcBef>
                        <a:spcAft>
                          <a:spcPts val="0"/>
                        </a:spcAft>
                      </a:pPr>
                      <a:r>
                        <a:rPr lang="vi-VN" sz="1900" b="0" i="0" u="none" strike="noStrike">
                          <a:solidFill>
                            <a:srgbClr val="006100"/>
                          </a:solidFill>
                          <a:effectLst/>
                          <a:latin typeface="Arial" panose="020B0604020202020204" pitchFamily="34" charset="0"/>
                        </a:rPr>
                        <a:t>34</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rtl="0" fontAlgn="b">
                        <a:spcBef>
                          <a:spcPts val="0"/>
                        </a:spcBef>
                        <a:spcAft>
                          <a:spcPts val="0"/>
                        </a:spcAft>
                      </a:pPr>
                      <a:r>
                        <a:rPr lang="vi-VN" sz="1900" b="0" i="0" u="none" strike="noStrike">
                          <a:solidFill>
                            <a:srgbClr val="006100"/>
                          </a:solidFill>
                          <a:effectLst/>
                          <a:latin typeface="Arial" panose="020B0604020202020204" pitchFamily="34" charset="0"/>
                        </a:rPr>
                        <a:t>43</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r" rtl="0" fontAlgn="b">
                        <a:spcBef>
                          <a:spcPts val="0"/>
                        </a:spcBef>
                        <a:spcAft>
                          <a:spcPts val="0"/>
                        </a:spcAft>
                      </a:pPr>
                      <a:r>
                        <a:rPr lang="vi-VN" sz="1900" b="0" i="0" u="none" strike="noStrike">
                          <a:solidFill>
                            <a:srgbClr val="006100"/>
                          </a:solidFill>
                          <a:effectLst/>
                          <a:latin typeface="Arial" panose="020B0604020202020204" pitchFamily="34" charset="0"/>
                        </a:rPr>
                        <a:t>42</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extLst>
                  <a:ext uri="{0D108BD9-81ED-4DB2-BD59-A6C34878D82A}">
                    <a16:rowId xmlns:a16="http://schemas.microsoft.com/office/drawing/2014/main" xmlns="" val="3724903152"/>
                  </a:ext>
                </a:extLst>
              </a:tr>
              <a:tr h="363422">
                <a:tc>
                  <a:txBody>
                    <a:bodyPr/>
                    <a:lstStyle/>
                    <a:p>
                      <a:pPr algn="r" rtl="0" fontAlgn="b">
                        <a:spcBef>
                          <a:spcPts val="0"/>
                        </a:spcBef>
                        <a:spcAft>
                          <a:spcPts val="0"/>
                        </a:spcAft>
                      </a:pPr>
                      <a:r>
                        <a:rPr lang="vi-VN" sz="1900" b="0" i="0" u="none" strike="noStrike">
                          <a:solidFill>
                            <a:srgbClr val="006100"/>
                          </a:solidFill>
                          <a:effectLst/>
                          <a:latin typeface="Arial" panose="020B0604020202020204" pitchFamily="34" charset="0"/>
                        </a:rPr>
                        <a:t>3</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rtl="0" fontAlgn="b">
                        <a:spcBef>
                          <a:spcPts val="0"/>
                        </a:spcBef>
                        <a:spcAft>
                          <a:spcPts val="0"/>
                        </a:spcAft>
                      </a:pPr>
                      <a:r>
                        <a:rPr lang="vi-VN" sz="1900" b="0" i="0" u="none" strike="noStrike">
                          <a:solidFill>
                            <a:srgbClr val="006100"/>
                          </a:solidFill>
                          <a:effectLst/>
                          <a:latin typeface="Arial" panose="020B0604020202020204" pitchFamily="34" charset="0"/>
                        </a:rPr>
                        <a:t>Philippines</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rtl="0" fontAlgn="b">
                        <a:spcBef>
                          <a:spcPts val="0"/>
                        </a:spcBef>
                        <a:spcAft>
                          <a:spcPts val="0"/>
                        </a:spcAft>
                      </a:pPr>
                      <a:r>
                        <a:rPr lang="vi-VN" sz="1900" b="0" i="0" u="none" strike="noStrike">
                          <a:solidFill>
                            <a:srgbClr val="006100"/>
                          </a:solidFill>
                          <a:effectLst/>
                          <a:latin typeface="Arial" panose="020B0604020202020204" pitchFamily="34" charset="0"/>
                        </a:rPr>
                        <a:t>73</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rtl="0" fontAlgn="b">
                        <a:spcBef>
                          <a:spcPts val="0"/>
                        </a:spcBef>
                        <a:spcAft>
                          <a:spcPts val="0"/>
                        </a:spcAft>
                      </a:pPr>
                      <a:r>
                        <a:rPr lang="vi-VN" sz="1900" b="0" i="0" u="none" strike="noStrike">
                          <a:solidFill>
                            <a:srgbClr val="006100"/>
                          </a:solidFill>
                          <a:effectLst/>
                          <a:latin typeface="Arial" panose="020B0604020202020204" pitchFamily="34" charset="0"/>
                        </a:rPr>
                        <a:t>71</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rtl="0" fontAlgn="b">
                        <a:spcBef>
                          <a:spcPts val="0"/>
                        </a:spcBef>
                        <a:spcAft>
                          <a:spcPts val="0"/>
                        </a:spcAft>
                      </a:pPr>
                      <a:r>
                        <a:rPr lang="vi-VN" sz="1900" b="0" i="0" u="none" strike="noStrike">
                          <a:solidFill>
                            <a:srgbClr val="006100"/>
                          </a:solidFill>
                          <a:effectLst/>
                          <a:latin typeface="Arial" panose="020B0604020202020204" pitchFamily="34" charset="0"/>
                        </a:rPr>
                        <a:t>95</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rtl="0" fontAlgn="b">
                        <a:spcBef>
                          <a:spcPts val="0"/>
                        </a:spcBef>
                        <a:spcAft>
                          <a:spcPts val="0"/>
                        </a:spcAft>
                      </a:pPr>
                      <a:r>
                        <a:rPr lang="vi-VN" sz="1900" b="0" i="0" u="none" strike="noStrike">
                          <a:solidFill>
                            <a:srgbClr val="006100"/>
                          </a:solidFill>
                          <a:effectLst/>
                          <a:latin typeface="Arial" panose="020B0604020202020204" pitchFamily="34" charset="0"/>
                        </a:rPr>
                        <a:t>88</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rtl="0" fontAlgn="b">
                        <a:spcBef>
                          <a:spcPts val="0"/>
                        </a:spcBef>
                        <a:spcAft>
                          <a:spcPts val="0"/>
                        </a:spcAft>
                      </a:pPr>
                      <a:r>
                        <a:rPr lang="vi-VN" sz="1900" b="0" i="0" u="none" strike="noStrike">
                          <a:solidFill>
                            <a:srgbClr val="006100"/>
                          </a:solidFill>
                          <a:effectLst/>
                          <a:latin typeface="Arial" panose="020B0604020202020204" pitchFamily="34" charset="0"/>
                        </a:rPr>
                        <a:t>78</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rtl="0" fontAlgn="b">
                        <a:spcBef>
                          <a:spcPts val="0"/>
                        </a:spcBef>
                        <a:spcAft>
                          <a:spcPts val="0"/>
                        </a:spcAft>
                      </a:pPr>
                      <a:r>
                        <a:rPr lang="vi-VN" sz="1900" b="0" i="0" u="none" strike="noStrike">
                          <a:solidFill>
                            <a:srgbClr val="006100"/>
                          </a:solidFill>
                          <a:effectLst/>
                          <a:latin typeface="Arial" panose="020B0604020202020204" pitchFamily="34" charset="0"/>
                        </a:rPr>
                        <a:t>66</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rtl="0" fontAlgn="b">
                        <a:spcBef>
                          <a:spcPts val="0"/>
                        </a:spcBef>
                        <a:spcAft>
                          <a:spcPts val="0"/>
                        </a:spcAft>
                      </a:pPr>
                      <a:r>
                        <a:rPr lang="vi-VN" sz="1900" b="0" i="0" u="none" strike="noStrike">
                          <a:solidFill>
                            <a:srgbClr val="006100"/>
                          </a:solidFill>
                          <a:effectLst/>
                          <a:latin typeface="Arial" panose="020B0604020202020204" pitchFamily="34" charset="0"/>
                        </a:rPr>
                        <a:t>41</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r" rtl="0" fontAlgn="b">
                        <a:spcBef>
                          <a:spcPts val="0"/>
                        </a:spcBef>
                        <a:spcAft>
                          <a:spcPts val="0"/>
                        </a:spcAft>
                      </a:pPr>
                      <a:r>
                        <a:rPr lang="vi-VN" sz="1900" b="0" i="0" u="none" strike="noStrike">
                          <a:solidFill>
                            <a:srgbClr val="006100"/>
                          </a:solidFill>
                          <a:effectLst/>
                          <a:latin typeface="Arial" panose="020B0604020202020204" pitchFamily="34" charset="0"/>
                        </a:rPr>
                        <a:t>47</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extLst>
                  <a:ext uri="{0D108BD9-81ED-4DB2-BD59-A6C34878D82A}">
                    <a16:rowId xmlns:a16="http://schemas.microsoft.com/office/drawing/2014/main" xmlns="" val="3045725749"/>
                  </a:ext>
                </a:extLst>
              </a:tr>
              <a:tr h="363422">
                <a:tc>
                  <a:txBody>
                    <a:bodyPr/>
                    <a:lstStyle/>
                    <a:p>
                      <a:pPr algn="r" rtl="0" fontAlgn="b">
                        <a:spcBef>
                          <a:spcPts val="0"/>
                        </a:spcBef>
                        <a:spcAft>
                          <a:spcPts val="0"/>
                        </a:spcAft>
                      </a:pPr>
                      <a:r>
                        <a:rPr lang="vi-VN" sz="1900" b="0" i="0" u="none" strike="noStrike">
                          <a:solidFill>
                            <a:srgbClr val="006100"/>
                          </a:solidFill>
                          <a:effectLst/>
                          <a:latin typeface="Arial" panose="020B0604020202020204" pitchFamily="34" charset="0"/>
                        </a:rPr>
                        <a:t>4</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rtl="0" fontAlgn="b">
                        <a:spcBef>
                          <a:spcPts val="0"/>
                        </a:spcBef>
                        <a:spcAft>
                          <a:spcPts val="0"/>
                        </a:spcAft>
                      </a:pPr>
                      <a:r>
                        <a:rPr lang="vi-VN" sz="1900" b="0" i="0" u="none" strike="noStrike">
                          <a:solidFill>
                            <a:srgbClr val="006100"/>
                          </a:solidFill>
                          <a:effectLst/>
                          <a:latin typeface="Arial" panose="020B0604020202020204" pitchFamily="34" charset="0"/>
                        </a:rPr>
                        <a:t>Thái Lan</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rtl="0" fontAlgn="b">
                        <a:spcBef>
                          <a:spcPts val="0"/>
                        </a:spcBef>
                        <a:spcAft>
                          <a:spcPts val="0"/>
                        </a:spcAft>
                      </a:pPr>
                      <a:r>
                        <a:rPr lang="vi-VN" sz="1900" b="0" i="0" u="none" strike="noStrike">
                          <a:solidFill>
                            <a:srgbClr val="006100"/>
                          </a:solidFill>
                          <a:effectLst/>
                          <a:latin typeface="Arial" panose="020B0604020202020204" pitchFamily="34" charset="0"/>
                        </a:rPr>
                        <a:t>75</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rtl="0" fontAlgn="b">
                        <a:spcBef>
                          <a:spcPts val="0"/>
                        </a:spcBef>
                        <a:spcAft>
                          <a:spcPts val="0"/>
                        </a:spcAft>
                      </a:pPr>
                      <a:r>
                        <a:rPr lang="vi-VN" sz="1900" b="0" i="0" u="none" strike="noStrike">
                          <a:solidFill>
                            <a:srgbClr val="006100"/>
                          </a:solidFill>
                          <a:effectLst/>
                          <a:latin typeface="Arial" panose="020B0604020202020204" pitchFamily="34" charset="0"/>
                        </a:rPr>
                        <a:t>77</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rtl="0" fontAlgn="b">
                        <a:spcBef>
                          <a:spcPts val="0"/>
                        </a:spcBef>
                        <a:spcAft>
                          <a:spcPts val="0"/>
                        </a:spcAft>
                      </a:pPr>
                      <a:r>
                        <a:rPr lang="vi-VN" sz="1900" b="0" i="0" u="none" strike="noStrike">
                          <a:solidFill>
                            <a:srgbClr val="006100"/>
                          </a:solidFill>
                          <a:effectLst/>
                          <a:latin typeface="Arial" panose="020B0604020202020204" pitchFamily="34" charset="0"/>
                        </a:rPr>
                        <a:t>102</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rtl="0" fontAlgn="b">
                        <a:spcBef>
                          <a:spcPts val="0"/>
                        </a:spcBef>
                        <a:spcAft>
                          <a:spcPts val="0"/>
                        </a:spcAft>
                      </a:pPr>
                      <a:r>
                        <a:rPr lang="vi-VN" sz="1900" b="0" i="0" u="none" strike="noStrike">
                          <a:solidFill>
                            <a:srgbClr val="006100"/>
                          </a:solidFill>
                          <a:effectLst/>
                          <a:latin typeface="Arial" panose="020B0604020202020204" pitchFamily="34" charset="0"/>
                        </a:rPr>
                        <a:t>92</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rtl="0" fontAlgn="b">
                        <a:spcBef>
                          <a:spcPts val="0"/>
                        </a:spcBef>
                        <a:spcAft>
                          <a:spcPts val="0"/>
                        </a:spcAft>
                      </a:pPr>
                      <a:r>
                        <a:rPr lang="vi-VN" sz="1900" b="0" i="0" u="none" strike="noStrike">
                          <a:solidFill>
                            <a:srgbClr val="006100"/>
                          </a:solidFill>
                          <a:effectLst/>
                          <a:latin typeface="Arial" panose="020B0604020202020204" pitchFamily="34" charset="0"/>
                        </a:rPr>
                        <a:t>76</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rtl="0" fontAlgn="b">
                        <a:spcBef>
                          <a:spcPts val="0"/>
                        </a:spcBef>
                        <a:spcAft>
                          <a:spcPts val="0"/>
                        </a:spcAft>
                      </a:pPr>
                      <a:r>
                        <a:rPr lang="vi-VN" sz="1900" b="0" i="0" u="none" strike="noStrike">
                          <a:solidFill>
                            <a:srgbClr val="006100"/>
                          </a:solidFill>
                          <a:effectLst/>
                          <a:latin typeface="Arial" panose="020B0604020202020204" pitchFamily="34" charset="0"/>
                        </a:rPr>
                        <a:t>62</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l" rtl="0" fontAlgn="b">
                        <a:spcBef>
                          <a:spcPts val="0"/>
                        </a:spcBef>
                        <a:spcAft>
                          <a:spcPts val="0"/>
                        </a:spcAft>
                      </a:pPr>
                      <a:r>
                        <a:rPr lang="vi-VN" sz="1900" b="0" i="0" u="none" strike="noStrike">
                          <a:solidFill>
                            <a:srgbClr val="006100"/>
                          </a:solidFill>
                          <a:effectLst/>
                          <a:latin typeface="Arial" panose="020B0604020202020204" pitchFamily="34" charset="0"/>
                        </a:rPr>
                        <a:t>46</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tc>
                  <a:txBody>
                    <a:bodyPr/>
                    <a:lstStyle/>
                    <a:p>
                      <a:pPr algn="r" rtl="0" fontAlgn="b">
                        <a:spcBef>
                          <a:spcPts val="0"/>
                        </a:spcBef>
                        <a:spcAft>
                          <a:spcPts val="0"/>
                        </a:spcAft>
                      </a:pPr>
                      <a:r>
                        <a:rPr lang="vi-VN" sz="1900" b="0" i="0" u="none" strike="noStrike">
                          <a:solidFill>
                            <a:srgbClr val="006100"/>
                          </a:solidFill>
                          <a:effectLst/>
                          <a:latin typeface="Arial" panose="020B0604020202020204" pitchFamily="34" charset="0"/>
                        </a:rPr>
                        <a:t>50</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FCE"/>
                    </a:solidFill>
                  </a:tcPr>
                </a:tc>
                <a:extLst>
                  <a:ext uri="{0D108BD9-81ED-4DB2-BD59-A6C34878D82A}">
                    <a16:rowId xmlns:a16="http://schemas.microsoft.com/office/drawing/2014/main" xmlns="" val="40825606"/>
                  </a:ext>
                </a:extLst>
              </a:tr>
              <a:tr h="363422">
                <a:tc>
                  <a:txBody>
                    <a:bodyPr/>
                    <a:lstStyle/>
                    <a:p>
                      <a:pPr algn="r" rtl="0" fontAlgn="b">
                        <a:spcBef>
                          <a:spcPts val="0"/>
                        </a:spcBef>
                        <a:spcAft>
                          <a:spcPts val="0"/>
                        </a:spcAft>
                      </a:pPr>
                      <a:r>
                        <a:rPr lang="vi-VN" sz="1900" b="0" i="0" u="none" strike="noStrike">
                          <a:solidFill>
                            <a:srgbClr val="000000"/>
                          </a:solidFill>
                          <a:effectLst/>
                          <a:latin typeface="Calibri" panose="020F0502020204030204" pitchFamily="34" charset="0"/>
                        </a:rPr>
                        <a:t>5</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Brunei</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59</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83</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86</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54</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68</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47</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73</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r" rtl="0" fontAlgn="b">
                        <a:spcBef>
                          <a:spcPts val="0"/>
                        </a:spcBef>
                        <a:spcAft>
                          <a:spcPts val="0"/>
                        </a:spcAft>
                      </a:pPr>
                      <a:r>
                        <a:rPr lang="vi-VN" sz="1900" b="0" i="0" u="none" strike="noStrike">
                          <a:solidFill>
                            <a:srgbClr val="000000"/>
                          </a:solidFill>
                          <a:effectLst/>
                          <a:latin typeface="Calibri" panose="020F0502020204030204" pitchFamily="34" charset="0"/>
                        </a:rPr>
                        <a:t>63</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extLst>
                  <a:ext uri="{0D108BD9-81ED-4DB2-BD59-A6C34878D82A}">
                    <a16:rowId xmlns:a16="http://schemas.microsoft.com/office/drawing/2014/main" xmlns="" val="4033365094"/>
                  </a:ext>
                </a:extLst>
              </a:tr>
              <a:tr h="363422">
                <a:tc>
                  <a:txBody>
                    <a:bodyPr/>
                    <a:lstStyle/>
                    <a:p>
                      <a:pPr algn="r" rtl="0" fontAlgn="b">
                        <a:spcBef>
                          <a:spcPts val="0"/>
                        </a:spcBef>
                        <a:spcAft>
                          <a:spcPts val="0"/>
                        </a:spcAft>
                      </a:pPr>
                      <a:r>
                        <a:rPr lang="vi-VN" sz="1900" b="0" i="0" u="none" strike="noStrike">
                          <a:solidFill>
                            <a:srgbClr val="9C5700"/>
                          </a:solidFill>
                          <a:effectLst/>
                          <a:latin typeface="Arial" panose="020B0604020202020204" pitchFamily="34" charset="0"/>
                        </a:rPr>
                        <a:t>6</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l" rtl="0" fontAlgn="b">
                        <a:spcBef>
                          <a:spcPts val="0"/>
                        </a:spcBef>
                        <a:spcAft>
                          <a:spcPts val="0"/>
                        </a:spcAft>
                      </a:pPr>
                      <a:r>
                        <a:rPr lang="vi-VN" sz="1900" b="0" i="0" u="none" strike="noStrike">
                          <a:solidFill>
                            <a:srgbClr val="9C5700"/>
                          </a:solidFill>
                          <a:effectLst/>
                          <a:latin typeface="Arial" panose="020B0604020202020204" pitchFamily="34" charset="0"/>
                        </a:rPr>
                        <a:t>Việt Nam</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l" rtl="0" fontAlgn="b">
                        <a:spcBef>
                          <a:spcPts val="0"/>
                        </a:spcBef>
                        <a:spcAft>
                          <a:spcPts val="0"/>
                        </a:spcAft>
                      </a:pPr>
                      <a:r>
                        <a:rPr lang="vi-VN" sz="1900" b="0" i="0" u="none" strike="noStrike">
                          <a:solidFill>
                            <a:srgbClr val="9C5700"/>
                          </a:solidFill>
                          <a:effectLst/>
                          <a:latin typeface="Arial" panose="020B0604020202020204" pitchFamily="34" charset="0"/>
                        </a:rPr>
                        <a:t>88</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l" rtl="0" fontAlgn="b">
                        <a:spcBef>
                          <a:spcPts val="0"/>
                        </a:spcBef>
                        <a:spcAft>
                          <a:spcPts val="0"/>
                        </a:spcAft>
                      </a:pPr>
                      <a:r>
                        <a:rPr lang="vi-VN" sz="1900" b="0" i="0" u="none" strike="noStrike">
                          <a:solidFill>
                            <a:srgbClr val="9C5700"/>
                          </a:solidFill>
                          <a:effectLst/>
                          <a:latin typeface="Arial" panose="020B0604020202020204" pitchFamily="34" charset="0"/>
                        </a:rPr>
                        <a:t>89 </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l" rtl="0" fontAlgn="b">
                        <a:spcBef>
                          <a:spcPts val="0"/>
                        </a:spcBef>
                        <a:spcAft>
                          <a:spcPts val="0"/>
                        </a:spcAft>
                      </a:pPr>
                      <a:r>
                        <a:rPr lang="vi-VN" sz="1900" b="0" i="0" u="none" strike="noStrike">
                          <a:solidFill>
                            <a:srgbClr val="9C5700"/>
                          </a:solidFill>
                          <a:effectLst/>
                          <a:latin typeface="Arial" panose="020B0604020202020204" pitchFamily="34" charset="0"/>
                        </a:rPr>
                        <a:t>99 </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l" rtl="0" fontAlgn="b">
                        <a:spcBef>
                          <a:spcPts val="0"/>
                        </a:spcBef>
                        <a:spcAft>
                          <a:spcPts val="0"/>
                        </a:spcAft>
                      </a:pPr>
                      <a:r>
                        <a:rPr lang="vi-VN" sz="1900" b="0" i="0" u="none" strike="noStrike">
                          <a:solidFill>
                            <a:srgbClr val="9C5700"/>
                          </a:solidFill>
                          <a:effectLst/>
                          <a:latin typeface="Arial" panose="020B0604020202020204" pitchFamily="34" charset="0"/>
                        </a:rPr>
                        <a:t>83 </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l" rtl="0" fontAlgn="b">
                        <a:spcBef>
                          <a:spcPts val="0"/>
                        </a:spcBef>
                        <a:spcAft>
                          <a:spcPts val="0"/>
                        </a:spcAft>
                      </a:pPr>
                      <a:r>
                        <a:rPr lang="vi-VN" sz="1900" b="0" i="0" u="none" strike="noStrike">
                          <a:solidFill>
                            <a:srgbClr val="9C5700"/>
                          </a:solidFill>
                          <a:effectLst/>
                          <a:latin typeface="Arial" panose="020B0604020202020204" pitchFamily="34" charset="0"/>
                        </a:rPr>
                        <a:t>90 </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l" rtl="0" fontAlgn="b">
                        <a:spcBef>
                          <a:spcPts val="0"/>
                        </a:spcBef>
                        <a:spcAft>
                          <a:spcPts val="0"/>
                        </a:spcAft>
                      </a:pPr>
                      <a:r>
                        <a:rPr lang="vi-VN" sz="1900" b="0" i="0" u="none" strike="noStrike">
                          <a:solidFill>
                            <a:srgbClr val="9C5700"/>
                          </a:solidFill>
                          <a:effectLst/>
                          <a:latin typeface="Arial" panose="020B0604020202020204" pitchFamily="34" charset="0"/>
                        </a:rPr>
                        <a:t>91 </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l" rtl="0" fontAlgn="b">
                        <a:spcBef>
                          <a:spcPts val="0"/>
                        </a:spcBef>
                        <a:spcAft>
                          <a:spcPts val="0"/>
                        </a:spcAft>
                      </a:pPr>
                      <a:r>
                        <a:rPr lang="vi-VN" sz="1900" b="0" i="0" u="none" strike="noStrike">
                          <a:solidFill>
                            <a:srgbClr val="9C5700"/>
                          </a:solidFill>
                          <a:effectLst/>
                          <a:latin typeface="Arial" panose="020B0604020202020204" pitchFamily="34" charset="0"/>
                        </a:rPr>
                        <a:t>105 </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tc>
                  <a:txBody>
                    <a:bodyPr/>
                    <a:lstStyle/>
                    <a:p>
                      <a:pPr algn="r" rtl="0" fontAlgn="b">
                        <a:spcBef>
                          <a:spcPts val="0"/>
                        </a:spcBef>
                        <a:spcAft>
                          <a:spcPts val="0"/>
                        </a:spcAft>
                      </a:pPr>
                      <a:r>
                        <a:rPr lang="vi-VN" sz="1900" b="0" i="0" u="none" strike="noStrike">
                          <a:solidFill>
                            <a:srgbClr val="9C5700"/>
                          </a:solidFill>
                          <a:effectLst/>
                          <a:latin typeface="Arial" panose="020B0604020202020204" pitchFamily="34" charset="0"/>
                        </a:rPr>
                        <a:t>112</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B9C"/>
                    </a:solidFill>
                  </a:tcPr>
                </a:tc>
                <a:extLst>
                  <a:ext uri="{0D108BD9-81ED-4DB2-BD59-A6C34878D82A}">
                    <a16:rowId xmlns:a16="http://schemas.microsoft.com/office/drawing/2014/main" xmlns="" val="1693707208"/>
                  </a:ext>
                </a:extLst>
              </a:tr>
              <a:tr h="363422">
                <a:tc>
                  <a:txBody>
                    <a:bodyPr/>
                    <a:lstStyle/>
                    <a:p>
                      <a:pPr algn="r" rtl="0" fontAlgn="b">
                        <a:spcBef>
                          <a:spcPts val="0"/>
                        </a:spcBef>
                        <a:spcAft>
                          <a:spcPts val="0"/>
                        </a:spcAft>
                      </a:pPr>
                      <a:r>
                        <a:rPr lang="vi-VN" sz="1900" b="0" i="0" u="none" strike="noStrike">
                          <a:solidFill>
                            <a:srgbClr val="000000"/>
                          </a:solidFill>
                          <a:effectLst/>
                          <a:latin typeface="Calibri" panose="020F0502020204030204" pitchFamily="34" charset="0"/>
                        </a:rPr>
                        <a:t>7</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Indonesia</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107</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116</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106</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97</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109</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106</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96</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r" rtl="0" fontAlgn="b">
                        <a:spcBef>
                          <a:spcPts val="0"/>
                        </a:spcBef>
                        <a:spcAft>
                          <a:spcPts val="0"/>
                        </a:spcAft>
                      </a:pPr>
                      <a:r>
                        <a:rPr lang="vi-VN" sz="1900" b="0" i="0" u="none" strike="noStrike">
                          <a:solidFill>
                            <a:srgbClr val="000000"/>
                          </a:solidFill>
                          <a:effectLst/>
                          <a:latin typeface="Calibri" panose="020F0502020204030204" pitchFamily="34" charset="0"/>
                        </a:rPr>
                        <a:t>85</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extLst>
                  <a:ext uri="{0D108BD9-81ED-4DB2-BD59-A6C34878D82A}">
                    <a16:rowId xmlns:a16="http://schemas.microsoft.com/office/drawing/2014/main" xmlns="" val="3490640202"/>
                  </a:ext>
                </a:extLst>
              </a:tr>
              <a:tr h="363422">
                <a:tc>
                  <a:txBody>
                    <a:bodyPr/>
                    <a:lstStyle/>
                    <a:p>
                      <a:pPr algn="r" rtl="0" fontAlgn="b">
                        <a:spcBef>
                          <a:spcPts val="0"/>
                        </a:spcBef>
                        <a:spcAft>
                          <a:spcPts val="0"/>
                        </a:spcAft>
                      </a:pPr>
                      <a:r>
                        <a:rPr lang="vi-VN" sz="1900" b="0" i="0" u="none" strike="noStrike">
                          <a:solidFill>
                            <a:srgbClr val="000000"/>
                          </a:solidFill>
                          <a:effectLst/>
                          <a:latin typeface="Calibri" panose="020F0502020204030204" pitchFamily="34" charset="0"/>
                        </a:rPr>
                        <a:t>8</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Lào</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162</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148</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152</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153</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151</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156</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147</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r" rtl="0" fontAlgn="b">
                        <a:spcBef>
                          <a:spcPts val="0"/>
                        </a:spcBef>
                        <a:spcAft>
                          <a:spcPts val="0"/>
                        </a:spcAft>
                      </a:pPr>
                      <a:r>
                        <a:rPr lang="vi-VN" sz="1900" b="0" i="0" u="none" strike="noStrike">
                          <a:solidFill>
                            <a:srgbClr val="000000"/>
                          </a:solidFill>
                          <a:effectLst/>
                          <a:latin typeface="Calibri" panose="020F0502020204030204" pitchFamily="34" charset="0"/>
                        </a:rPr>
                        <a:t>144</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extLst>
                  <a:ext uri="{0D108BD9-81ED-4DB2-BD59-A6C34878D82A}">
                    <a16:rowId xmlns:a16="http://schemas.microsoft.com/office/drawing/2014/main" xmlns="" val="234077401"/>
                  </a:ext>
                </a:extLst>
              </a:tr>
              <a:tr h="363422">
                <a:tc>
                  <a:txBody>
                    <a:bodyPr/>
                    <a:lstStyle/>
                    <a:p>
                      <a:pPr algn="r" rtl="0" fontAlgn="b">
                        <a:spcBef>
                          <a:spcPts val="0"/>
                        </a:spcBef>
                        <a:spcAft>
                          <a:spcPts val="0"/>
                        </a:spcAft>
                      </a:pPr>
                      <a:r>
                        <a:rPr lang="vi-VN" sz="1900" b="0" i="0" u="none" strike="noStrike">
                          <a:solidFill>
                            <a:srgbClr val="000000"/>
                          </a:solidFill>
                          <a:effectLst/>
                          <a:latin typeface="Calibri" panose="020F0502020204030204" pitchFamily="34" charset="0"/>
                        </a:rPr>
                        <a:t>9</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Campuchia</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145</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158</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139</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155</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140</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115</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128</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r" rtl="0" fontAlgn="b">
                        <a:spcBef>
                          <a:spcPts val="0"/>
                        </a:spcBef>
                        <a:spcAft>
                          <a:spcPts val="0"/>
                        </a:spcAft>
                      </a:pPr>
                      <a:r>
                        <a:rPr lang="vi-VN" sz="1900" b="0" i="0" u="none" strike="noStrike">
                          <a:solidFill>
                            <a:srgbClr val="000000"/>
                          </a:solidFill>
                          <a:effectLst/>
                          <a:latin typeface="Calibri" panose="020F0502020204030204" pitchFamily="34" charset="0"/>
                        </a:rPr>
                        <a:t>129</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extLst>
                  <a:ext uri="{0D108BD9-81ED-4DB2-BD59-A6C34878D82A}">
                    <a16:rowId xmlns:a16="http://schemas.microsoft.com/office/drawing/2014/main" xmlns="" val="2661323081"/>
                  </a:ext>
                </a:extLst>
              </a:tr>
              <a:tr h="363422">
                <a:tc>
                  <a:txBody>
                    <a:bodyPr/>
                    <a:lstStyle/>
                    <a:p>
                      <a:pPr algn="r" rtl="0" fontAlgn="b">
                        <a:spcBef>
                          <a:spcPts val="0"/>
                        </a:spcBef>
                        <a:spcAft>
                          <a:spcPts val="0"/>
                        </a:spcAft>
                      </a:pPr>
                      <a:r>
                        <a:rPr lang="vi-VN" sz="1900" b="0" i="0" u="none" strike="noStrike">
                          <a:solidFill>
                            <a:srgbClr val="000000"/>
                          </a:solidFill>
                          <a:effectLst/>
                          <a:latin typeface="Calibri" panose="020F0502020204030204" pitchFamily="34" charset="0"/>
                        </a:rPr>
                        <a:t>11</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Myanmar</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157</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169</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175</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160</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141</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145</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l" rtl="0" fontAlgn="b">
                        <a:spcBef>
                          <a:spcPts val="0"/>
                        </a:spcBef>
                        <a:spcAft>
                          <a:spcPts val="0"/>
                        </a:spcAft>
                      </a:pPr>
                      <a:r>
                        <a:rPr lang="vi-VN" sz="1900" b="0" i="0" u="none" strike="noStrike">
                          <a:solidFill>
                            <a:srgbClr val="000000"/>
                          </a:solidFill>
                          <a:effectLst/>
                          <a:latin typeface="Calibri" panose="020F0502020204030204" pitchFamily="34" charset="0"/>
                        </a:rPr>
                        <a:t>129</a:t>
                      </a:r>
                      <a:endParaRPr lang="vi-VN" sz="3100" b="0" i="0" u="none" strike="noStrike">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tc>
                  <a:txBody>
                    <a:bodyPr/>
                    <a:lstStyle/>
                    <a:p>
                      <a:pPr algn="r" rtl="0" fontAlgn="b">
                        <a:spcBef>
                          <a:spcPts val="0"/>
                        </a:spcBef>
                        <a:spcAft>
                          <a:spcPts val="0"/>
                        </a:spcAft>
                      </a:pPr>
                      <a:r>
                        <a:rPr lang="vi-VN" sz="1900" b="0" i="0" u="none" strike="noStrike" dirty="0">
                          <a:solidFill>
                            <a:srgbClr val="000000"/>
                          </a:solidFill>
                          <a:effectLst/>
                          <a:latin typeface="Calibri" panose="020F0502020204030204" pitchFamily="34" charset="0"/>
                        </a:rPr>
                        <a:t>123</a:t>
                      </a:r>
                      <a:endParaRPr lang="vi-VN" sz="3100" b="0" i="0" u="none" strike="noStrike" dirty="0">
                        <a:effectLst/>
                        <a:latin typeface="Arial" panose="020B0604020202020204" pitchFamily="34" charset="0"/>
                      </a:endParaRPr>
                    </a:p>
                  </a:txBody>
                  <a:tcPr marL="10960" marR="10960" marT="109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9EBF5"/>
                    </a:solidFill>
                  </a:tcPr>
                </a:tc>
                <a:extLst>
                  <a:ext uri="{0D108BD9-81ED-4DB2-BD59-A6C34878D82A}">
                    <a16:rowId xmlns:a16="http://schemas.microsoft.com/office/drawing/2014/main" xmlns="" val="1212891813"/>
                  </a:ext>
                </a:extLst>
              </a:tr>
            </a:tbl>
          </a:graphicData>
        </a:graphic>
      </p:graphicFrame>
    </p:spTree>
    <p:extLst>
      <p:ext uri="{BB962C8B-B14F-4D97-AF65-F5344CB8AC3E}">
        <p14:creationId xmlns:p14="http://schemas.microsoft.com/office/powerpoint/2010/main" xmlns="" val="885818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4CC7913-96D4-42F7-943D-C6C0DD3B93A6}"/>
              </a:ext>
            </a:extLst>
          </p:cNvPr>
          <p:cNvSpPr>
            <a:spLocks noGrp="1"/>
          </p:cNvSpPr>
          <p:nvPr>
            <p:ph type="title"/>
          </p:nvPr>
        </p:nvSpPr>
        <p:spPr/>
        <p:txBody>
          <a:bodyPr>
            <a:normAutofit/>
          </a:bodyPr>
          <a:lstStyle/>
          <a:p>
            <a:r>
              <a:rPr lang="en-US" sz="2800" b="1" dirty="0"/>
              <a:t>Chọn Chính phủ điện tử là khâu đột phá là lựa chọn đúng đắn và khả thi</a:t>
            </a:r>
          </a:p>
        </p:txBody>
      </p:sp>
      <p:sp>
        <p:nvSpPr>
          <p:cNvPr id="3" name="Content Placeholder 2">
            <a:extLst>
              <a:ext uri="{FF2B5EF4-FFF2-40B4-BE49-F238E27FC236}">
                <a16:creationId xmlns:a16="http://schemas.microsoft.com/office/drawing/2014/main" xmlns="" id="{93BA2B44-D285-4648-8A3A-6AB4855B77E1}"/>
              </a:ext>
            </a:extLst>
          </p:cNvPr>
          <p:cNvSpPr>
            <a:spLocks noGrp="1"/>
          </p:cNvSpPr>
          <p:nvPr>
            <p:ph idx="1"/>
          </p:nvPr>
        </p:nvSpPr>
        <p:spPr/>
        <p:txBody>
          <a:bodyPr>
            <a:normAutofit/>
          </a:bodyPr>
          <a:lstStyle/>
          <a:p>
            <a:pPr marL="514350" indent="-514350">
              <a:buFont typeface="+mj-lt"/>
              <a:buAutoNum type="arabicPeriod"/>
            </a:pPr>
            <a:r>
              <a:rPr lang="en-US" sz="2400" dirty="0" err="1"/>
              <a:t>Quản</a:t>
            </a:r>
            <a:r>
              <a:rPr lang="en-US" sz="2400" dirty="0"/>
              <a:t> </a:t>
            </a:r>
            <a:r>
              <a:rPr lang="en-US" sz="2400" dirty="0" err="1"/>
              <a:t>lý</a:t>
            </a:r>
            <a:r>
              <a:rPr lang="en-US" sz="2400" dirty="0"/>
              <a:t> </a:t>
            </a:r>
            <a:r>
              <a:rPr lang="en-US" sz="2400" dirty="0" err="1"/>
              <a:t>các</a:t>
            </a:r>
            <a:r>
              <a:rPr lang="en-US" sz="2400" dirty="0"/>
              <a:t> </a:t>
            </a:r>
            <a:r>
              <a:rPr lang="en-US" sz="2400" dirty="0" err="1"/>
              <a:t>hệ</a:t>
            </a:r>
            <a:r>
              <a:rPr lang="en-US" sz="2400" dirty="0"/>
              <a:t> </a:t>
            </a:r>
            <a:r>
              <a:rPr lang="en-US" sz="2400" dirty="0" err="1"/>
              <a:t>thống</a:t>
            </a:r>
            <a:r>
              <a:rPr lang="en-US" sz="2400" dirty="0"/>
              <a:t> </a:t>
            </a:r>
            <a:r>
              <a:rPr lang="en-US" sz="2400" dirty="0" err="1"/>
              <a:t>thông</a:t>
            </a:r>
            <a:r>
              <a:rPr lang="en-US" sz="2400" dirty="0"/>
              <a:t> tin </a:t>
            </a:r>
            <a:r>
              <a:rPr lang="en-US" sz="2400" dirty="0" err="1"/>
              <a:t>dễ</a:t>
            </a:r>
            <a:r>
              <a:rPr lang="en-US" sz="2400" dirty="0"/>
              <a:t> h</a:t>
            </a:r>
            <a:r>
              <a:rPr lang="vi-VN" sz="2400" dirty="0"/>
              <a:t>ơ</a:t>
            </a:r>
            <a:r>
              <a:rPr lang="en-US" sz="2400" dirty="0"/>
              <a:t>n </a:t>
            </a:r>
            <a:r>
              <a:rPr lang="en-US" sz="2400" dirty="0" err="1"/>
              <a:t>quản</a:t>
            </a:r>
            <a:r>
              <a:rPr lang="en-US" sz="2400" dirty="0"/>
              <a:t> </a:t>
            </a:r>
            <a:r>
              <a:rPr lang="en-US" sz="2400" dirty="0" err="1"/>
              <a:t>lý</a:t>
            </a:r>
            <a:r>
              <a:rPr lang="en-US" sz="2400" dirty="0"/>
              <a:t> </a:t>
            </a:r>
            <a:r>
              <a:rPr lang="en-US" sz="2400" dirty="0" err="1"/>
              <a:t>các</a:t>
            </a:r>
            <a:r>
              <a:rPr lang="en-US" sz="2400" dirty="0"/>
              <a:t> </a:t>
            </a:r>
            <a:r>
              <a:rPr lang="en-US" sz="2400" dirty="0" err="1"/>
              <a:t>hệ</a:t>
            </a:r>
            <a:r>
              <a:rPr lang="en-US" sz="2400" dirty="0"/>
              <a:t> </a:t>
            </a:r>
            <a:r>
              <a:rPr lang="en-US" sz="2400" dirty="0" err="1"/>
              <a:t>thống</a:t>
            </a:r>
            <a:r>
              <a:rPr lang="en-US" sz="2400" dirty="0"/>
              <a:t> </a:t>
            </a:r>
            <a:r>
              <a:rPr lang="en-US" sz="2400" dirty="0" err="1"/>
              <a:t>vật</a:t>
            </a:r>
            <a:r>
              <a:rPr lang="en-US" sz="2400" dirty="0"/>
              <a:t> </a:t>
            </a:r>
            <a:r>
              <a:rPr lang="en-US" sz="2400" dirty="0" err="1"/>
              <a:t>lý</a:t>
            </a:r>
            <a:r>
              <a:rPr lang="en-US" sz="2400" dirty="0"/>
              <a:t>, </a:t>
            </a:r>
            <a:r>
              <a:rPr lang="en-US" sz="2400" dirty="0" err="1"/>
              <a:t>máy</a:t>
            </a:r>
            <a:r>
              <a:rPr lang="en-US" sz="2400" dirty="0"/>
              <a:t> </a:t>
            </a:r>
            <a:r>
              <a:rPr lang="en-US" sz="2400" dirty="0" err="1"/>
              <a:t>thay</a:t>
            </a:r>
            <a:r>
              <a:rPr lang="en-US" sz="2400" dirty="0"/>
              <a:t> </a:t>
            </a:r>
            <a:r>
              <a:rPr lang="en-US" sz="2400" dirty="0" err="1"/>
              <a:t>thế</a:t>
            </a:r>
            <a:r>
              <a:rPr lang="en-US" sz="2400" dirty="0"/>
              <a:t> </a:t>
            </a:r>
            <a:r>
              <a:rPr lang="en-US" sz="2400" dirty="0" err="1"/>
              <a:t>và</a:t>
            </a:r>
            <a:r>
              <a:rPr lang="en-US" sz="2400" dirty="0"/>
              <a:t> </a:t>
            </a:r>
            <a:r>
              <a:rPr lang="en-US" sz="2400" dirty="0" err="1"/>
              <a:t>giảm</a:t>
            </a:r>
            <a:r>
              <a:rPr lang="en-US" sz="2400" dirty="0"/>
              <a:t> </a:t>
            </a:r>
            <a:r>
              <a:rPr lang="en-US" sz="2400" dirty="0" err="1"/>
              <a:t>yếu</a:t>
            </a:r>
            <a:r>
              <a:rPr lang="en-US" sz="2400" dirty="0"/>
              <a:t> </a:t>
            </a:r>
            <a:r>
              <a:rPr lang="en-US" sz="2400" dirty="0" err="1"/>
              <a:t>tố</a:t>
            </a:r>
            <a:r>
              <a:rPr lang="en-US" sz="2400" dirty="0"/>
              <a:t> can </a:t>
            </a:r>
            <a:r>
              <a:rPr lang="en-US" sz="2400" dirty="0" err="1"/>
              <a:t>thiệp</a:t>
            </a:r>
            <a:r>
              <a:rPr lang="en-US" sz="2400" dirty="0"/>
              <a:t> </a:t>
            </a:r>
            <a:r>
              <a:rPr lang="en-US" sz="2400" dirty="0" err="1"/>
              <a:t>của</a:t>
            </a:r>
            <a:r>
              <a:rPr lang="en-US" sz="2400" dirty="0"/>
              <a:t> con ng</a:t>
            </a:r>
            <a:r>
              <a:rPr lang="vi-VN" sz="2400" dirty="0"/>
              <a:t>ư</a:t>
            </a:r>
            <a:r>
              <a:rPr lang="en-US" sz="2400" dirty="0" err="1"/>
              <a:t>ời</a:t>
            </a:r>
            <a:r>
              <a:rPr lang="en-US" sz="2400" dirty="0"/>
              <a:t> </a:t>
            </a:r>
            <a:r>
              <a:rPr lang="en-US" sz="2400" dirty="0">
                <a:sym typeface="Wingdings" panose="05000000000000000000" pitchFamily="2" charset="2"/>
              </a:rPr>
              <a:t> </a:t>
            </a:r>
            <a:r>
              <a:rPr lang="en-US" sz="2400" dirty="0" err="1">
                <a:solidFill>
                  <a:srgbClr val="C00000"/>
                </a:solidFill>
                <a:sym typeface="Wingdings" panose="05000000000000000000" pitchFamily="2" charset="2"/>
              </a:rPr>
              <a:t>đột</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phá</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về</a:t>
            </a:r>
            <a:r>
              <a:rPr lang="en-US" sz="2400" dirty="0">
                <a:solidFill>
                  <a:srgbClr val="C00000"/>
                </a:solidFill>
                <a:sym typeface="Wingdings" panose="05000000000000000000" pitchFamily="2" charset="2"/>
              </a:rPr>
              <a:t> CPĐT </a:t>
            </a:r>
            <a:r>
              <a:rPr lang="en-US" sz="2400" dirty="0" err="1">
                <a:solidFill>
                  <a:srgbClr val="C00000"/>
                </a:solidFill>
                <a:sym typeface="Wingdings" panose="05000000000000000000" pitchFamily="2" charset="2"/>
              </a:rPr>
              <a:t>dễ</a:t>
            </a:r>
            <a:r>
              <a:rPr lang="en-US" sz="2400" dirty="0">
                <a:solidFill>
                  <a:srgbClr val="C00000"/>
                </a:solidFill>
                <a:sym typeface="Wingdings" panose="05000000000000000000" pitchFamily="2" charset="2"/>
              </a:rPr>
              <a:t> h</a:t>
            </a:r>
            <a:r>
              <a:rPr lang="vi-VN" sz="2400" dirty="0">
                <a:solidFill>
                  <a:srgbClr val="C00000"/>
                </a:solidFill>
                <a:sym typeface="Wingdings" panose="05000000000000000000" pitchFamily="2" charset="2"/>
              </a:rPr>
              <a:t>ơ</a:t>
            </a:r>
            <a:r>
              <a:rPr lang="en-US" sz="2400" dirty="0">
                <a:solidFill>
                  <a:srgbClr val="C00000"/>
                </a:solidFill>
                <a:sym typeface="Wingdings" panose="05000000000000000000" pitchFamily="2" charset="2"/>
              </a:rPr>
              <a:t>n </a:t>
            </a:r>
            <a:r>
              <a:rPr lang="en-US" sz="2400" dirty="0" err="1">
                <a:solidFill>
                  <a:srgbClr val="C00000"/>
                </a:solidFill>
                <a:sym typeface="Wingdings" panose="05000000000000000000" pitchFamily="2" charset="2"/>
              </a:rPr>
              <a:t>đột</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phá</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về</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các</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ch</a:t>
            </a:r>
            <a:r>
              <a:rPr lang="vi-VN" sz="2400" dirty="0">
                <a:solidFill>
                  <a:srgbClr val="C00000"/>
                </a:solidFill>
                <a:sym typeface="Wingdings" panose="05000000000000000000" pitchFamily="2" charset="2"/>
              </a:rPr>
              <a:t>ư</a:t>
            </a:r>
            <a:r>
              <a:rPr lang="en-US" sz="2400" dirty="0" err="1">
                <a:solidFill>
                  <a:srgbClr val="C00000"/>
                </a:solidFill>
                <a:sym typeface="Wingdings" panose="05000000000000000000" pitchFamily="2" charset="2"/>
              </a:rPr>
              <a:t>ơng</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trình</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tổng</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thể</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toàn</a:t>
            </a:r>
            <a:r>
              <a:rPr lang="en-US" sz="2400" dirty="0">
                <a:solidFill>
                  <a:srgbClr val="C00000"/>
                </a:solidFill>
                <a:sym typeface="Wingdings" panose="05000000000000000000" pitchFamily="2" charset="2"/>
              </a:rPr>
              <a:t> CP </a:t>
            </a:r>
            <a:r>
              <a:rPr lang="en-US" sz="2400" dirty="0" err="1">
                <a:solidFill>
                  <a:srgbClr val="C00000"/>
                </a:solidFill>
                <a:sym typeface="Wingdings" panose="05000000000000000000" pitchFamily="2" charset="2"/>
              </a:rPr>
              <a:t>khác</a:t>
            </a:r>
            <a:endParaRPr lang="en-US" sz="2400" dirty="0">
              <a:solidFill>
                <a:srgbClr val="C00000"/>
              </a:solidFill>
            </a:endParaRPr>
          </a:p>
          <a:p>
            <a:pPr marL="514350" indent="-514350">
              <a:buFont typeface="+mj-lt"/>
              <a:buAutoNum type="arabicPeriod"/>
            </a:pPr>
            <a:r>
              <a:rPr lang="en-US" sz="2400" dirty="0"/>
              <a:t>Công </a:t>
            </a:r>
            <a:r>
              <a:rPr lang="en-US" sz="2400" dirty="0" err="1"/>
              <a:t>nghệ</a:t>
            </a:r>
            <a:r>
              <a:rPr lang="en-US" sz="2400" dirty="0"/>
              <a:t> </a:t>
            </a:r>
            <a:r>
              <a:rPr lang="en-US" sz="2400" dirty="0" err="1"/>
              <a:t>phát</a:t>
            </a:r>
            <a:r>
              <a:rPr lang="en-US" sz="2400" dirty="0"/>
              <a:t> </a:t>
            </a:r>
            <a:r>
              <a:rPr lang="en-US" sz="2400" dirty="0" err="1"/>
              <a:t>triển</a:t>
            </a:r>
            <a:r>
              <a:rPr lang="en-US" sz="2400" dirty="0"/>
              <a:t> </a:t>
            </a:r>
            <a:r>
              <a:rPr lang="en-US" sz="2400" dirty="0" err="1"/>
              <a:t>cho</a:t>
            </a:r>
            <a:r>
              <a:rPr lang="en-US" sz="2400" dirty="0"/>
              <a:t> </a:t>
            </a:r>
            <a:r>
              <a:rPr lang="en-US" sz="2400" dirty="0" err="1"/>
              <a:t>phép</a:t>
            </a:r>
            <a:r>
              <a:rPr lang="en-US" sz="2400" dirty="0"/>
              <a:t> </a:t>
            </a:r>
            <a:r>
              <a:rPr lang="en-US" sz="2400" dirty="0" err="1"/>
              <a:t>việc</a:t>
            </a:r>
            <a:r>
              <a:rPr lang="en-US" sz="2400" dirty="0"/>
              <a:t> </a:t>
            </a:r>
            <a:r>
              <a:rPr lang="en-US" sz="2400" dirty="0" err="1"/>
              <a:t>kết</a:t>
            </a:r>
            <a:r>
              <a:rPr lang="en-US" sz="2400" dirty="0"/>
              <a:t> </a:t>
            </a:r>
            <a:r>
              <a:rPr lang="en-US" sz="2400" dirty="0" err="1"/>
              <a:t>nối</a:t>
            </a:r>
            <a:r>
              <a:rPr lang="en-US" sz="2400" dirty="0"/>
              <a:t> </a:t>
            </a:r>
            <a:r>
              <a:rPr lang="en-US" sz="2400" dirty="0" err="1"/>
              <a:t>và</a:t>
            </a:r>
            <a:r>
              <a:rPr lang="en-US" sz="2400" dirty="0"/>
              <a:t> chia </a:t>
            </a:r>
            <a:r>
              <a:rPr lang="en-US" sz="2400" dirty="0" err="1"/>
              <a:t>sẻ</a:t>
            </a:r>
            <a:r>
              <a:rPr lang="en-US" sz="2400" dirty="0"/>
              <a:t> </a:t>
            </a:r>
            <a:r>
              <a:rPr lang="en-US" sz="2400" dirty="0" err="1"/>
              <a:t>dữ</a:t>
            </a:r>
            <a:r>
              <a:rPr lang="en-US" sz="2400" dirty="0"/>
              <a:t> </a:t>
            </a:r>
            <a:r>
              <a:rPr lang="en-US" sz="2400" dirty="0" err="1"/>
              <a:t>liệu</a:t>
            </a:r>
            <a:r>
              <a:rPr lang="en-US" sz="2400" dirty="0"/>
              <a:t>, </a:t>
            </a:r>
            <a:r>
              <a:rPr lang="en-US" sz="2400" dirty="0" err="1"/>
              <a:t>ứng</a:t>
            </a:r>
            <a:r>
              <a:rPr lang="en-US" sz="2400" dirty="0"/>
              <a:t> </a:t>
            </a:r>
            <a:r>
              <a:rPr lang="en-US" sz="2400" dirty="0" err="1"/>
              <a:t>dụng</a:t>
            </a:r>
            <a:r>
              <a:rPr lang="en-US" sz="2400" dirty="0"/>
              <a:t> </a:t>
            </a:r>
            <a:r>
              <a:rPr lang="en-US" sz="2400" dirty="0" err="1"/>
              <a:t>toàn</a:t>
            </a:r>
            <a:r>
              <a:rPr lang="en-US" sz="2400" dirty="0"/>
              <a:t> </a:t>
            </a:r>
            <a:r>
              <a:rPr lang="en-US" sz="2400" dirty="0" err="1"/>
              <a:t>Chính</a:t>
            </a:r>
            <a:r>
              <a:rPr lang="en-US" sz="2400" dirty="0"/>
              <a:t> </a:t>
            </a:r>
            <a:r>
              <a:rPr lang="en-US" sz="2400" dirty="0" err="1"/>
              <a:t>phủ</a:t>
            </a:r>
            <a:r>
              <a:rPr lang="en-US" sz="2400" dirty="0"/>
              <a:t> </a:t>
            </a:r>
            <a:r>
              <a:rPr lang="en-US" sz="2400" dirty="0" err="1"/>
              <a:t>dễ</a:t>
            </a:r>
            <a:r>
              <a:rPr lang="en-US" sz="2400" dirty="0"/>
              <a:t> </a:t>
            </a:r>
            <a:r>
              <a:rPr lang="en-US" sz="2400" dirty="0" err="1"/>
              <a:t>dàng</a:t>
            </a:r>
            <a:r>
              <a:rPr lang="en-US" sz="2400" dirty="0"/>
              <a:t> </a:t>
            </a:r>
            <a:r>
              <a:rPr lang="en-US" sz="2400" dirty="0">
                <a:sym typeface="Wingdings" panose="05000000000000000000" pitchFamily="2" charset="2"/>
              </a:rPr>
              <a:t> </a:t>
            </a:r>
            <a:r>
              <a:rPr lang="en-US" sz="2400" dirty="0" err="1">
                <a:solidFill>
                  <a:srgbClr val="C00000"/>
                </a:solidFill>
                <a:sym typeface="Wingdings" panose="05000000000000000000" pitchFamily="2" charset="2"/>
              </a:rPr>
              <a:t>Việc</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tạo</a:t>
            </a:r>
            <a:r>
              <a:rPr lang="en-US" sz="2400" dirty="0">
                <a:solidFill>
                  <a:srgbClr val="C00000"/>
                </a:solidFill>
                <a:sym typeface="Wingdings" panose="05000000000000000000" pitchFamily="2" charset="2"/>
              </a:rPr>
              <a:t> ra </a:t>
            </a:r>
            <a:r>
              <a:rPr lang="en-US" sz="2400" dirty="0" err="1">
                <a:solidFill>
                  <a:srgbClr val="C00000"/>
                </a:solidFill>
                <a:sym typeface="Wingdings" panose="05000000000000000000" pitchFamily="2" charset="2"/>
              </a:rPr>
              <a:t>môi</a:t>
            </a:r>
            <a:r>
              <a:rPr lang="en-US" sz="2400" dirty="0">
                <a:solidFill>
                  <a:srgbClr val="C00000"/>
                </a:solidFill>
                <a:sym typeface="Wingdings" panose="05000000000000000000" pitchFamily="2" charset="2"/>
              </a:rPr>
              <a:t> tr</a:t>
            </a:r>
            <a:r>
              <a:rPr lang="vi-VN" sz="2400" dirty="0">
                <a:solidFill>
                  <a:srgbClr val="C00000"/>
                </a:solidFill>
                <a:sym typeface="Wingdings" panose="05000000000000000000" pitchFamily="2" charset="2"/>
              </a:rPr>
              <a:t>ư</a:t>
            </a:r>
            <a:r>
              <a:rPr lang="en-US" sz="2400" dirty="0" err="1">
                <a:solidFill>
                  <a:srgbClr val="C00000"/>
                </a:solidFill>
                <a:sym typeface="Wingdings" panose="05000000000000000000" pitchFamily="2" charset="2"/>
              </a:rPr>
              <a:t>ờng</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thống</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nhất</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trong</a:t>
            </a:r>
            <a:r>
              <a:rPr lang="en-US" sz="2400" dirty="0">
                <a:solidFill>
                  <a:srgbClr val="C00000"/>
                </a:solidFill>
                <a:sym typeface="Wingdings" panose="05000000000000000000" pitchFamily="2" charset="2"/>
              </a:rPr>
              <a:t> CPĐT </a:t>
            </a:r>
            <a:r>
              <a:rPr lang="en-US" sz="2400" dirty="0" err="1">
                <a:solidFill>
                  <a:srgbClr val="C00000"/>
                </a:solidFill>
                <a:sym typeface="Wingdings" panose="05000000000000000000" pitchFamily="2" charset="2"/>
              </a:rPr>
              <a:t>có</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tính</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khả</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thi</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cao</a:t>
            </a:r>
            <a:r>
              <a:rPr lang="en-US" sz="2400" dirty="0">
                <a:solidFill>
                  <a:srgbClr val="C00000"/>
                </a:solidFill>
                <a:sym typeface="Wingdings" panose="05000000000000000000" pitchFamily="2" charset="2"/>
              </a:rPr>
              <a:t>.</a:t>
            </a:r>
            <a:endParaRPr lang="en-US" sz="2400" dirty="0">
              <a:solidFill>
                <a:srgbClr val="C00000"/>
              </a:solidFill>
            </a:endParaRPr>
          </a:p>
          <a:p>
            <a:pPr marL="514350" indent="-514350">
              <a:buFont typeface="+mj-lt"/>
              <a:buAutoNum type="arabicPeriod"/>
            </a:pPr>
            <a:r>
              <a:rPr lang="en-US" sz="2400" dirty="0" err="1"/>
              <a:t>Nhân</a:t>
            </a:r>
            <a:r>
              <a:rPr lang="en-US" sz="2400" dirty="0"/>
              <a:t> </a:t>
            </a:r>
            <a:r>
              <a:rPr lang="en-US" sz="2400" dirty="0" err="1"/>
              <a:t>lực</a:t>
            </a:r>
            <a:r>
              <a:rPr lang="en-US" sz="2400" dirty="0"/>
              <a:t> </a:t>
            </a:r>
            <a:r>
              <a:rPr lang="en-US" sz="2400" dirty="0" err="1"/>
              <a:t>các</a:t>
            </a:r>
            <a:r>
              <a:rPr lang="en-US" sz="2400" dirty="0"/>
              <a:t> </a:t>
            </a:r>
            <a:r>
              <a:rPr lang="en-US" sz="2400" dirty="0" err="1"/>
              <a:t>cấp</a:t>
            </a:r>
            <a:r>
              <a:rPr lang="en-US" sz="2400" dirty="0"/>
              <a:t> </a:t>
            </a:r>
            <a:r>
              <a:rPr lang="en-US" sz="2400" dirty="0" err="1"/>
              <a:t>đều</a:t>
            </a:r>
            <a:r>
              <a:rPr lang="en-US" sz="2400" dirty="0"/>
              <a:t> </a:t>
            </a:r>
            <a:r>
              <a:rPr lang="en-US" sz="2400" dirty="0" err="1"/>
              <a:t>có</a:t>
            </a:r>
            <a:r>
              <a:rPr lang="en-US" sz="2400" dirty="0"/>
              <a:t> </a:t>
            </a:r>
            <a:r>
              <a:rPr lang="en-US" sz="2400" dirty="0" err="1"/>
              <a:t>năng</a:t>
            </a:r>
            <a:r>
              <a:rPr lang="en-US" sz="2400" dirty="0"/>
              <a:t> </a:t>
            </a:r>
            <a:r>
              <a:rPr lang="en-US" sz="2400" dirty="0" err="1"/>
              <a:t>lực</a:t>
            </a:r>
            <a:r>
              <a:rPr lang="en-US" sz="2400" dirty="0"/>
              <a:t> </a:t>
            </a:r>
            <a:r>
              <a:rPr lang="en-US" sz="2400" dirty="0" err="1"/>
              <a:t>tốt</a:t>
            </a:r>
            <a:r>
              <a:rPr lang="en-US" sz="2400" dirty="0"/>
              <a:t> </a:t>
            </a:r>
            <a:r>
              <a:rPr lang="en-US" sz="2400" dirty="0" err="1"/>
              <a:t>về</a:t>
            </a:r>
            <a:r>
              <a:rPr lang="en-US" sz="2400" dirty="0"/>
              <a:t> </a:t>
            </a:r>
            <a:r>
              <a:rPr lang="en-US" sz="2400" dirty="0" err="1"/>
              <a:t>ứng</a:t>
            </a:r>
            <a:r>
              <a:rPr lang="en-US" sz="2400" dirty="0"/>
              <a:t> </a:t>
            </a:r>
            <a:r>
              <a:rPr lang="en-US" sz="2400" dirty="0" err="1"/>
              <a:t>dụng</a:t>
            </a:r>
            <a:r>
              <a:rPr lang="en-US" sz="2400" dirty="0"/>
              <a:t> CNTT </a:t>
            </a:r>
            <a:r>
              <a:rPr lang="en-US" sz="2400" dirty="0" err="1"/>
              <a:t>trong</a:t>
            </a:r>
            <a:r>
              <a:rPr lang="en-US" sz="2400" dirty="0"/>
              <a:t> </a:t>
            </a:r>
            <a:r>
              <a:rPr lang="en-US" sz="2400" dirty="0" err="1"/>
              <a:t>bối</a:t>
            </a:r>
            <a:r>
              <a:rPr lang="en-US" sz="2400" dirty="0"/>
              <a:t> </a:t>
            </a:r>
            <a:r>
              <a:rPr lang="en-US" sz="2400" dirty="0" err="1"/>
              <a:t>cảnh</a:t>
            </a:r>
            <a:r>
              <a:rPr lang="en-US" sz="2400" dirty="0"/>
              <a:t> </a:t>
            </a:r>
            <a:r>
              <a:rPr lang="en-US" sz="2400" dirty="0" err="1"/>
              <a:t>hiện</a:t>
            </a:r>
            <a:r>
              <a:rPr lang="en-US" sz="2400" dirty="0"/>
              <a:t> nay </a:t>
            </a:r>
            <a:r>
              <a:rPr lang="en-US" sz="2400" dirty="0">
                <a:sym typeface="Wingdings" panose="05000000000000000000" pitchFamily="2" charset="2"/>
              </a:rPr>
              <a:t> </a:t>
            </a:r>
            <a:r>
              <a:rPr lang="en-US" sz="2400" dirty="0" err="1">
                <a:solidFill>
                  <a:srgbClr val="C00000"/>
                </a:solidFill>
                <a:sym typeface="Wingdings" panose="05000000000000000000" pitchFamily="2" charset="2"/>
              </a:rPr>
              <a:t>Việc</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triển</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khai</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sử</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dụng</a:t>
            </a:r>
            <a:r>
              <a:rPr lang="en-US" sz="2400" dirty="0">
                <a:solidFill>
                  <a:srgbClr val="C00000"/>
                </a:solidFill>
                <a:sym typeface="Wingdings" panose="05000000000000000000" pitchFamily="2" charset="2"/>
              </a:rPr>
              <a:t> CPĐT </a:t>
            </a:r>
            <a:r>
              <a:rPr lang="en-US" sz="2400" dirty="0" err="1">
                <a:solidFill>
                  <a:srgbClr val="C00000"/>
                </a:solidFill>
                <a:sym typeface="Wingdings" panose="05000000000000000000" pitchFamily="2" charset="2"/>
              </a:rPr>
              <a:t>có</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tính</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khả</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thi</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cao</a:t>
            </a:r>
            <a:endParaRPr lang="en-US" sz="2400" dirty="0">
              <a:solidFill>
                <a:srgbClr val="C00000"/>
              </a:solidFill>
              <a:sym typeface="Wingdings" panose="05000000000000000000" pitchFamily="2" charset="2"/>
            </a:endParaRPr>
          </a:p>
          <a:p>
            <a:pPr marL="514350" indent="-514350">
              <a:buFont typeface="+mj-lt"/>
              <a:buAutoNum type="arabicPeriod"/>
            </a:pPr>
            <a:r>
              <a:rPr lang="en-US" sz="2400" dirty="0" err="1">
                <a:sym typeface="Wingdings" panose="05000000000000000000" pitchFamily="2" charset="2"/>
              </a:rPr>
              <a:t>Đầu</a:t>
            </a:r>
            <a:r>
              <a:rPr lang="en-US" sz="2400" dirty="0">
                <a:sym typeface="Wingdings" panose="05000000000000000000" pitchFamily="2" charset="2"/>
              </a:rPr>
              <a:t> t</a:t>
            </a:r>
            <a:r>
              <a:rPr lang="vi-VN" sz="2400" dirty="0">
                <a:sym typeface="Wingdings" panose="05000000000000000000" pitchFamily="2" charset="2"/>
              </a:rPr>
              <a:t>ư</a:t>
            </a:r>
            <a:r>
              <a:rPr lang="en-US" sz="2400" dirty="0">
                <a:sym typeface="Wingdings" panose="05000000000000000000" pitchFamily="2" charset="2"/>
              </a:rPr>
              <a:t> </a:t>
            </a:r>
            <a:r>
              <a:rPr lang="en-US" sz="2400" dirty="0" err="1">
                <a:sym typeface="Wingdings" panose="05000000000000000000" pitchFamily="2" charset="2"/>
              </a:rPr>
              <a:t>vào</a:t>
            </a:r>
            <a:r>
              <a:rPr lang="en-US" sz="2400" dirty="0">
                <a:sym typeface="Wingdings" panose="05000000000000000000" pitchFamily="2" charset="2"/>
              </a:rPr>
              <a:t> CPĐT </a:t>
            </a:r>
            <a:r>
              <a:rPr lang="en-US" sz="2400" dirty="0" err="1">
                <a:sym typeface="Wingdings" panose="05000000000000000000" pitchFamily="2" charset="2"/>
              </a:rPr>
              <a:t>với</a:t>
            </a:r>
            <a:r>
              <a:rPr lang="en-US" sz="2400" dirty="0">
                <a:sym typeface="Wingdings" panose="05000000000000000000" pitchFamily="2" charset="2"/>
              </a:rPr>
              <a:t> </a:t>
            </a:r>
            <a:r>
              <a:rPr lang="en-US" sz="2400" dirty="0" err="1">
                <a:sym typeface="Wingdings" panose="05000000000000000000" pitchFamily="2" charset="2"/>
              </a:rPr>
              <a:t>việc</a:t>
            </a:r>
            <a:r>
              <a:rPr lang="en-US" sz="2400" dirty="0">
                <a:sym typeface="Wingdings" panose="05000000000000000000" pitchFamily="2" charset="2"/>
              </a:rPr>
              <a:t> </a:t>
            </a:r>
            <a:r>
              <a:rPr lang="en-US" sz="2400" dirty="0" err="1">
                <a:sym typeface="Wingdings" panose="05000000000000000000" pitchFamily="2" charset="2"/>
              </a:rPr>
              <a:t>sử</a:t>
            </a:r>
            <a:r>
              <a:rPr lang="en-US" sz="2400" dirty="0">
                <a:sym typeface="Wingdings" panose="05000000000000000000" pitchFamily="2" charset="2"/>
              </a:rPr>
              <a:t> </a:t>
            </a:r>
            <a:r>
              <a:rPr lang="en-US" sz="2400" dirty="0" err="1">
                <a:sym typeface="Wingdings" panose="05000000000000000000" pitchFamily="2" charset="2"/>
              </a:rPr>
              <a:t>dụng</a:t>
            </a:r>
            <a:r>
              <a:rPr lang="en-US" sz="2400" dirty="0">
                <a:sym typeface="Wingdings" panose="05000000000000000000" pitchFamily="2" charset="2"/>
              </a:rPr>
              <a:t> DN </a:t>
            </a:r>
            <a:r>
              <a:rPr lang="en-US" sz="2400" dirty="0" err="1">
                <a:sym typeface="Wingdings" panose="05000000000000000000" pitchFamily="2" charset="2"/>
              </a:rPr>
              <a:t>Việt</a:t>
            </a:r>
            <a:r>
              <a:rPr lang="en-US" sz="2400" dirty="0">
                <a:sym typeface="Wingdings" panose="05000000000000000000" pitchFamily="2" charset="2"/>
              </a:rPr>
              <a:t> Nam </a:t>
            </a:r>
            <a:r>
              <a:rPr lang="en-US" sz="2400" dirty="0" err="1">
                <a:sym typeface="Wingdings" panose="05000000000000000000" pitchFamily="2" charset="2"/>
              </a:rPr>
              <a:t>khá</a:t>
            </a:r>
            <a:r>
              <a:rPr lang="en-US" sz="2400" dirty="0">
                <a:sym typeface="Wingdings" panose="05000000000000000000" pitchFamily="2" charset="2"/>
              </a:rPr>
              <a:t> </a:t>
            </a:r>
            <a:r>
              <a:rPr lang="en-US" sz="2400" dirty="0" err="1">
                <a:sym typeface="Wingdings" panose="05000000000000000000" pitchFamily="2" charset="2"/>
              </a:rPr>
              <a:t>rẻ</a:t>
            </a:r>
            <a:r>
              <a:rPr lang="en-US" sz="2400" dirty="0">
                <a:sym typeface="Wingdings" panose="05000000000000000000" pitchFamily="2" charset="2"/>
              </a:rPr>
              <a:t> so </a:t>
            </a:r>
            <a:r>
              <a:rPr lang="en-US" sz="2400" dirty="0" err="1">
                <a:sym typeface="Wingdings" panose="05000000000000000000" pitchFamily="2" charset="2"/>
              </a:rPr>
              <a:t>với</a:t>
            </a:r>
            <a:r>
              <a:rPr lang="en-US" sz="2400" dirty="0">
                <a:sym typeface="Wingdings" panose="05000000000000000000" pitchFamily="2" charset="2"/>
              </a:rPr>
              <a:t> </a:t>
            </a:r>
            <a:r>
              <a:rPr lang="en-US" sz="2400" dirty="0" err="1">
                <a:sym typeface="Wingdings" panose="05000000000000000000" pitchFamily="2" charset="2"/>
              </a:rPr>
              <a:t>các</a:t>
            </a:r>
            <a:r>
              <a:rPr lang="en-US" sz="2400" dirty="0">
                <a:sym typeface="Wingdings" panose="05000000000000000000" pitchFamily="2" charset="2"/>
              </a:rPr>
              <a:t> </a:t>
            </a:r>
            <a:r>
              <a:rPr lang="en-US" sz="2400" dirty="0" err="1">
                <a:sym typeface="Wingdings" panose="05000000000000000000" pitchFamily="2" charset="2"/>
              </a:rPr>
              <a:t>ch</a:t>
            </a:r>
            <a:r>
              <a:rPr lang="vi-VN" sz="2400" dirty="0">
                <a:sym typeface="Wingdings" panose="05000000000000000000" pitchFamily="2" charset="2"/>
              </a:rPr>
              <a:t>ư</a:t>
            </a:r>
            <a:r>
              <a:rPr lang="en-US" sz="2400" dirty="0" err="1">
                <a:sym typeface="Wingdings" panose="05000000000000000000" pitchFamily="2" charset="2"/>
              </a:rPr>
              <a:t>ơng</a:t>
            </a:r>
            <a:r>
              <a:rPr lang="en-US" sz="2400" dirty="0">
                <a:sym typeface="Wingdings" panose="05000000000000000000" pitchFamily="2" charset="2"/>
              </a:rPr>
              <a:t> </a:t>
            </a:r>
            <a:r>
              <a:rPr lang="en-US" sz="2400" dirty="0" err="1">
                <a:sym typeface="Wingdings" panose="05000000000000000000" pitchFamily="2" charset="2"/>
              </a:rPr>
              <a:t>trình</a:t>
            </a:r>
            <a:r>
              <a:rPr lang="en-US" sz="2400" dirty="0">
                <a:sym typeface="Wingdings" panose="05000000000000000000" pitchFamily="2" charset="2"/>
              </a:rPr>
              <a:t> </a:t>
            </a:r>
            <a:r>
              <a:rPr lang="en-US" sz="2400" dirty="0" err="1">
                <a:sym typeface="Wingdings" panose="05000000000000000000" pitchFamily="2" charset="2"/>
              </a:rPr>
              <a:t>khác</a:t>
            </a:r>
            <a:r>
              <a:rPr lang="en-US" sz="2400" dirty="0">
                <a:sym typeface="Wingdings" panose="05000000000000000000" pitchFamily="2" charset="2"/>
              </a:rPr>
              <a:t>  </a:t>
            </a:r>
            <a:r>
              <a:rPr lang="en-US" sz="2400" dirty="0" err="1">
                <a:solidFill>
                  <a:srgbClr val="C00000"/>
                </a:solidFill>
                <a:sym typeface="Wingdings" panose="05000000000000000000" pitchFamily="2" charset="2"/>
              </a:rPr>
              <a:t>Tính</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chủ</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động</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cao</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đi</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nhanh</a:t>
            </a:r>
            <a:r>
              <a:rPr lang="en-US" sz="2400" dirty="0">
                <a:solidFill>
                  <a:srgbClr val="C00000"/>
                </a:solidFill>
                <a:sym typeface="Wingdings" panose="05000000000000000000" pitchFamily="2" charset="2"/>
              </a:rPr>
              <a:t> </a:t>
            </a:r>
            <a:r>
              <a:rPr lang="en-US" sz="2400" dirty="0" err="1">
                <a:solidFill>
                  <a:srgbClr val="C00000"/>
                </a:solidFill>
                <a:sym typeface="Wingdings" panose="05000000000000000000" pitchFamily="2" charset="2"/>
              </a:rPr>
              <a:t>và</a:t>
            </a:r>
            <a:r>
              <a:rPr lang="en-US" sz="2400" dirty="0">
                <a:solidFill>
                  <a:srgbClr val="C00000"/>
                </a:solidFill>
                <a:sym typeface="Wingdings" panose="05000000000000000000" pitchFamily="2" charset="2"/>
              </a:rPr>
              <a:t> an </a:t>
            </a:r>
            <a:r>
              <a:rPr lang="en-US" sz="2400" dirty="0" err="1">
                <a:solidFill>
                  <a:srgbClr val="C00000"/>
                </a:solidFill>
                <a:sym typeface="Wingdings" panose="05000000000000000000" pitchFamily="2" charset="2"/>
              </a:rPr>
              <a:t>toàn</a:t>
            </a:r>
            <a:endParaRPr lang="en-US" sz="2400" dirty="0">
              <a:solidFill>
                <a:srgbClr val="C00000"/>
              </a:solidFill>
            </a:endParaRPr>
          </a:p>
          <a:p>
            <a:endParaRPr lang="en-US" dirty="0"/>
          </a:p>
        </p:txBody>
      </p:sp>
    </p:spTree>
    <p:extLst>
      <p:ext uri="{BB962C8B-B14F-4D97-AF65-F5344CB8AC3E}">
        <p14:creationId xmlns:p14="http://schemas.microsoft.com/office/powerpoint/2010/main" xmlns="" val="3629147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E03D723-8B99-4A13-82FB-8E4C0B7A07AF}"/>
              </a:ext>
            </a:extLst>
          </p:cNvPr>
          <p:cNvSpPr>
            <a:spLocks noGrp="1"/>
          </p:cNvSpPr>
          <p:nvPr>
            <p:ph type="title"/>
          </p:nvPr>
        </p:nvSpPr>
        <p:spPr/>
        <p:txBody>
          <a:bodyPr>
            <a:normAutofit/>
          </a:bodyPr>
          <a:lstStyle/>
          <a:p>
            <a:r>
              <a:rPr lang="en-US" sz="4000" dirty="0"/>
              <a:t>Tại sao Chính phủ điện tử = Cải cách quản trị công X Chuyển đổi số.</a:t>
            </a:r>
          </a:p>
        </p:txBody>
      </p:sp>
      <p:sp>
        <p:nvSpPr>
          <p:cNvPr id="3" name="Content Placeholder 2">
            <a:extLst>
              <a:ext uri="{FF2B5EF4-FFF2-40B4-BE49-F238E27FC236}">
                <a16:creationId xmlns:a16="http://schemas.microsoft.com/office/drawing/2014/main" xmlns="" id="{F2B2B4CE-582B-4A6C-9177-9D50DA0457DC}"/>
              </a:ext>
            </a:extLst>
          </p:cNvPr>
          <p:cNvSpPr>
            <a:spLocks noGrp="1"/>
          </p:cNvSpPr>
          <p:nvPr>
            <p:ph idx="1"/>
          </p:nvPr>
        </p:nvSpPr>
        <p:spPr>
          <a:xfrm>
            <a:off x="838200" y="1825625"/>
            <a:ext cx="10546724" cy="4351338"/>
          </a:xfrm>
        </p:spPr>
        <p:txBody>
          <a:bodyPr/>
          <a:lstStyle/>
          <a:p>
            <a:pPr marL="457200" indent="-457200">
              <a:buFont typeface="+mj-lt"/>
              <a:buAutoNum type="arabicPeriod"/>
            </a:pPr>
            <a:r>
              <a:rPr lang="en-US" dirty="0"/>
              <a:t>Các rào cản đối với việc ng</a:t>
            </a:r>
            <a:r>
              <a:rPr lang="vi-VN" dirty="0"/>
              <a:t>ư</a:t>
            </a:r>
            <a:r>
              <a:rPr lang="en-US" dirty="0" err="1"/>
              <a:t>ời</a:t>
            </a:r>
            <a:r>
              <a:rPr lang="en-US" dirty="0"/>
              <a:t> dân tham gia sử dụng Chính phủ điện tử </a:t>
            </a:r>
            <a:r>
              <a:rPr lang="en-US" b="1" dirty="0"/>
              <a:t>ban đầu có thể gắn với vấn đề công nghệ </a:t>
            </a:r>
            <a:r>
              <a:rPr lang="en-US" dirty="0" err="1"/>
              <a:t>nh</a:t>
            </a:r>
            <a:r>
              <a:rPr lang="vi-VN" dirty="0"/>
              <a:t>ư</a:t>
            </a:r>
            <a:r>
              <a:rPr lang="en-US" dirty="0"/>
              <a:t>ng sau đó đa phần sẽ là các </a:t>
            </a:r>
            <a:r>
              <a:rPr lang="en-US" b="1" dirty="0"/>
              <a:t>vấn đề quản trị công</a:t>
            </a:r>
            <a:r>
              <a:rPr lang="en-US" dirty="0"/>
              <a:t>. Ng</a:t>
            </a:r>
            <a:r>
              <a:rPr lang="vi-VN" dirty="0" err="1"/>
              <a:t>ược</a:t>
            </a:r>
            <a:r>
              <a:rPr lang="vi-VN" dirty="0"/>
              <a:t> lại hiệu quả đầu tư của Chính phủ điện tử bước đầu do vấn đề quản trị công nhưng sau đó lại do nền tảng công nghệ</a:t>
            </a:r>
          </a:p>
          <a:p>
            <a:pPr marL="457200" indent="-457200">
              <a:buFont typeface="+mj-lt"/>
              <a:buAutoNum type="arabicPeriod"/>
            </a:pPr>
            <a:r>
              <a:rPr lang="vi-VN" dirty="0"/>
              <a:t>Các chỉ tiêu phát triển CPĐT của liên hiệp quốc cũng dựa trên 3 yếu tố: dịch vụ công trực tuyến; hạ tầng CNTT-TT và chỉ số nguồn nhân lực. Phân tích kỹ hơn ta có thể thấy trong mỗi chỉ số đều hàm chứa chất lượng quản trị công và ứng dụng CNTT</a:t>
            </a:r>
          </a:p>
          <a:p>
            <a:endParaRPr lang="en-US" dirty="0"/>
          </a:p>
          <a:p>
            <a:pPr lvl="1"/>
            <a:endParaRPr lang="vi-VN" dirty="0"/>
          </a:p>
        </p:txBody>
      </p:sp>
    </p:spTree>
    <p:extLst>
      <p:ext uri="{BB962C8B-B14F-4D97-AF65-F5344CB8AC3E}">
        <p14:creationId xmlns:p14="http://schemas.microsoft.com/office/powerpoint/2010/main" xmlns="" val="3725594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449E3089-B25E-4136-A07A-C2EA9BFA5091}"/>
              </a:ext>
            </a:extLst>
          </p:cNvPr>
          <p:cNvPicPr>
            <a:picLocks noChangeAspect="1"/>
          </p:cNvPicPr>
          <p:nvPr/>
        </p:nvPicPr>
        <p:blipFill>
          <a:blip r:embed="rId2" cstate="print"/>
          <a:stretch>
            <a:fillRect/>
          </a:stretch>
        </p:blipFill>
        <p:spPr>
          <a:xfrm>
            <a:off x="1116608" y="1225690"/>
            <a:ext cx="7840649" cy="5587234"/>
          </a:xfrm>
          <a:prstGeom prst="rect">
            <a:avLst/>
          </a:prstGeom>
          <a:noFill/>
        </p:spPr>
      </p:pic>
      <p:sp>
        <p:nvSpPr>
          <p:cNvPr id="2" name="Title 1">
            <a:extLst>
              <a:ext uri="{FF2B5EF4-FFF2-40B4-BE49-F238E27FC236}">
                <a16:creationId xmlns:a16="http://schemas.microsoft.com/office/drawing/2014/main" xmlns="" id="{1CA561C4-F5D7-4EB7-A875-04E1788EEED3}"/>
              </a:ext>
            </a:extLst>
          </p:cNvPr>
          <p:cNvSpPr>
            <a:spLocks noGrp="1"/>
          </p:cNvSpPr>
          <p:nvPr>
            <p:ph type="title"/>
          </p:nvPr>
        </p:nvSpPr>
        <p:spPr/>
        <p:txBody>
          <a:bodyPr/>
          <a:lstStyle/>
          <a:p>
            <a:r>
              <a:rPr lang="vi-VN" dirty="0"/>
              <a:t>Mô hình trưởng thành Chính phủ điện tử</a:t>
            </a:r>
            <a:br>
              <a:rPr lang="vi-VN" dirty="0"/>
            </a:br>
            <a:endParaRPr lang="vi-VN" dirty="0"/>
          </a:p>
        </p:txBody>
      </p:sp>
      <p:sp>
        <p:nvSpPr>
          <p:cNvPr id="4" name="TextBox 3">
            <a:extLst>
              <a:ext uri="{FF2B5EF4-FFF2-40B4-BE49-F238E27FC236}">
                <a16:creationId xmlns:a16="http://schemas.microsoft.com/office/drawing/2014/main" xmlns="" id="{0573EF2D-DB55-4164-A1A7-284F5CACACC6}"/>
              </a:ext>
            </a:extLst>
          </p:cNvPr>
          <p:cNvSpPr txBox="1"/>
          <p:nvPr/>
        </p:nvSpPr>
        <p:spPr>
          <a:xfrm>
            <a:off x="3179705" y="5974960"/>
            <a:ext cx="1159292" cy="369332"/>
          </a:xfrm>
          <a:prstGeom prst="rect">
            <a:avLst/>
          </a:prstGeom>
          <a:noFill/>
        </p:spPr>
        <p:txBody>
          <a:bodyPr wrap="none" rtlCol="0">
            <a:spAutoFit/>
          </a:bodyPr>
          <a:lstStyle/>
          <a:p>
            <a:r>
              <a:rPr lang="vi-VN" dirty="0">
                <a:solidFill>
                  <a:srgbClr val="7030A0"/>
                </a:solidFill>
              </a:rPr>
              <a:t>Hiện diện</a:t>
            </a:r>
          </a:p>
        </p:txBody>
      </p:sp>
      <p:sp>
        <p:nvSpPr>
          <p:cNvPr id="7" name="TextBox 6">
            <a:extLst>
              <a:ext uri="{FF2B5EF4-FFF2-40B4-BE49-F238E27FC236}">
                <a16:creationId xmlns:a16="http://schemas.microsoft.com/office/drawing/2014/main" xmlns="" id="{4794AFB0-40AA-4246-8E81-EACFAABC263E}"/>
              </a:ext>
            </a:extLst>
          </p:cNvPr>
          <p:cNvSpPr txBox="1"/>
          <p:nvPr/>
        </p:nvSpPr>
        <p:spPr>
          <a:xfrm>
            <a:off x="1960503" y="5502733"/>
            <a:ext cx="1223412" cy="646331"/>
          </a:xfrm>
          <a:prstGeom prst="rect">
            <a:avLst/>
          </a:prstGeom>
          <a:noFill/>
        </p:spPr>
        <p:txBody>
          <a:bodyPr wrap="none" rtlCol="0">
            <a:spAutoFit/>
          </a:bodyPr>
          <a:lstStyle/>
          <a:p>
            <a:r>
              <a:rPr lang="vi-VN" dirty="0"/>
              <a:t>Tăng </a:t>
            </a:r>
          </a:p>
          <a:p>
            <a:r>
              <a:rPr lang="vi-VN" dirty="0"/>
              <a:t>nhận thức</a:t>
            </a:r>
          </a:p>
        </p:txBody>
      </p:sp>
      <p:sp>
        <p:nvSpPr>
          <p:cNvPr id="8" name="TextBox 7">
            <a:extLst>
              <a:ext uri="{FF2B5EF4-FFF2-40B4-BE49-F238E27FC236}">
                <a16:creationId xmlns:a16="http://schemas.microsoft.com/office/drawing/2014/main" xmlns="" id="{C7E3D61D-3B91-4076-93E9-77ACE051E1AB}"/>
              </a:ext>
            </a:extLst>
          </p:cNvPr>
          <p:cNvSpPr txBox="1"/>
          <p:nvPr/>
        </p:nvSpPr>
        <p:spPr>
          <a:xfrm>
            <a:off x="4328071" y="5133541"/>
            <a:ext cx="1104790" cy="369332"/>
          </a:xfrm>
          <a:prstGeom prst="rect">
            <a:avLst/>
          </a:prstGeom>
          <a:noFill/>
        </p:spPr>
        <p:txBody>
          <a:bodyPr wrap="none" rtlCol="0">
            <a:spAutoFit/>
          </a:bodyPr>
          <a:lstStyle/>
          <a:p>
            <a:r>
              <a:rPr lang="vi-VN" dirty="0">
                <a:solidFill>
                  <a:srgbClr val="7030A0"/>
                </a:solidFill>
              </a:rPr>
              <a:t>Tích hợp</a:t>
            </a:r>
          </a:p>
        </p:txBody>
      </p:sp>
      <p:sp>
        <p:nvSpPr>
          <p:cNvPr id="9" name="TextBox 8">
            <a:extLst>
              <a:ext uri="{FF2B5EF4-FFF2-40B4-BE49-F238E27FC236}">
                <a16:creationId xmlns:a16="http://schemas.microsoft.com/office/drawing/2014/main" xmlns="" id="{228D1FE9-E735-4D19-A152-039F21F767E6}"/>
              </a:ext>
            </a:extLst>
          </p:cNvPr>
          <p:cNvSpPr txBox="1"/>
          <p:nvPr/>
        </p:nvSpPr>
        <p:spPr>
          <a:xfrm>
            <a:off x="3025155" y="4912453"/>
            <a:ext cx="1479892" cy="369332"/>
          </a:xfrm>
          <a:prstGeom prst="rect">
            <a:avLst/>
          </a:prstGeom>
          <a:noFill/>
        </p:spPr>
        <p:txBody>
          <a:bodyPr wrap="none" rtlCol="0">
            <a:spAutoFit/>
          </a:bodyPr>
          <a:lstStyle/>
          <a:p>
            <a:r>
              <a:rPr lang="vi-VN" dirty="0"/>
              <a:t>Độ sẵn sàng</a:t>
            </a:r>
          </a:p>
        </p:txBody>
      </p:sp>
      <p:sp>
        <p:nvSpPr>
          <p:cNvPr id="10" name="TextBox 9">
            <a:extLst>
              <a:ext uri="{FF2B5EF4-FFF2-40B4-BE49-F238E27FC236}">
                <a16:creationId xmlns:a16="http://schemas.microsoft.com/office/drawing/2014/main" xmlns="" id="{E3A0912C-577D-4554-B305-81D67C25AC35}"/>
              </a:ext>
            </a:extLst>
          </p:cNvPr>
          <p:cNvSpPr txBox="1"/>
          <p:nvPr/>
        </p:nvSpPr>
        <p:spPr>
          <a:xfrm>
            <a:off x="5027824" y="4274950"/>
            <a:ext cx="1159292" cy="369332"/>
          </a:xfrm>
          <a:prstGeom prst="rect">
            <a:avLst/>
          </a:prstGeom>
          <a:noFill/>
        </p:spPr>
        <p:txBody>
          <a:bodyPr wrap="none" rtlCol="0">
            <a:spAutoFit/>
          </a:bodyPr>
          <a:lstStyle/>
          <a:p>
            <a:r>
              <a:rPr lang="vi-VN" dirty="0">
                <a:solidFill>
                  <a:srgbClr val="7030A0"/>
                </a:solidFill>
              </a:rPr>
              <a:t>Giao dịch</a:t>
            </a:r>
          </a:p>
        </p:txBody>
      </p:sp>
      <p:sp>
        <p:nvSpPr>
          <p:cNvPr id="11" name="TextBox 10">
            <a:extLst>
              <a:ext uri="{FF2B5EF4-FFF2-40B4-BE49-F238E27FC236}">
                <a16:creationId xmlns:a16="http://schemas.microsoft.com/office/drawing/2014/main" xmlns="" id="{27083802-1A69-4DAE-AD30-19A0955A7ED9}"/>
              </a:ext>
            </a:extLst>
          </p:cNvPr>
          <p:cNvSpPr txBox="1"/>
          <p:nvPr/>
        </p:nvSpPr>
        <p:spPr>
          <a:xfrm>
            <a:off x="3229074" y="4201969"/>
            <a:ext cx="1579278" cy="369332"/>
          </a:xfrm>
          <a:prstGeom prst="rect">
            <a:avLst/>
          </a:prstGeom>
          <a:noFill/>
        </p:spPr>
        <p:txBody>
          <a:bodyPr wrap="none" rtlCol="0">
            <a:spAutoFit/>
          </a:bodyPr>
          <a:lstStyle/>
          <a:p>
            <a:r>
              <a:rPr lang="vi-VN" dirty="0"/>
              <a:t>Đơn giản hóa</a:t>
            </a:r>
          </a:p>
        </p:txBody>
      </p:sp>
      <p:sp>
        <p:nvSpPr>
          <p:cNvPr id="12" name="TextBox 11">
            <a:extLst>
              <a:ext uri="{FF2B5EF4-FFF2-40B4-BE49-F238E27FC236}">
                <a16:creationId xmlns:a16="http://schemas.microsoft.com/office/drawing/2014/main" xmlns="" id="{550CEF63-1B76-4FD0-8097-E5F41E81068F}"/>
              </a:ext>
            </a:extLst>
          </p:cNvPr>
          <p:cNvSpPr txBox="1"/>
          <p:nvPr/>
        </p:nvSpPr>
        <p:spPr>
          <a:xfrm>
            <a:off x="3754191" y="2796025"/>
            <a:ext cx="1828803" cy="1077218"/>
          </a:xfrm>
          <a:prstGeom prst="rect">
            <a:avLst/>
          </a:prstGeom>
          <a:noFill/>
        </p:spPr>
        <p:txBody>
          <a:bodyPr wrap="square" rtlCol="0">
            <a:spAutoFit/>
          </a:bodyPr>
          <a:lstStyle/>
          <a:p>
            <a:r>
              <a:rPr lang="vi-VN" sz="1600" dirty="0"/>
              <a:t>Liên thông nghiệp vụ và giảm khoảng cách</a:t>
            </a:r>
          </a:p>
          <a:p>
            <a:r>
              <a:rPr lang="vi-VN" sz="1600" dirty="0"/>
              <a:t> số</a:t>
            </a:r>
          </a:p>
        </p:txBody>
      </p:sp>
      <p:sp>
        <p:nvSpPr>
          <p:cNvPr id="13" name="TextBox 12">
            <a:extLst>
              <a:ext uri="{FF2B5EF4-FFF2-40B4-BE49-F238E27FC236}">
                <a16:creationId xmlns:a16="http://schemas.microsoft.com/office/drawing/2014/main" xmlns="" id="{43B93BDD-3AF8-4675-B61A-0A8D8B8AD91F}"/>
              </a:ext>
            </a:extLst>
          </p:cNvPr>
          <p:cNvSpPr txBox="1"/>
          <p:nvPr/>
        </p:nvSpPr>
        <p:spPr>
          <a:xfrm>
            <a:off x="5285401" y="3296155"/>
            <a:ext cx="2079168" cy="369332"/>
          </a:xfrm>
          <a:prstGeom prst="rect">
            <a:avLst/>
          </a:prstGeom>
          <a:noFill/>
        </p:spPr>
        <p:txBody>
          <a:bodyPr wrap="square" rtlCol="0">
            <a:spAutoFit/>
          </a:bodyPr>
          <a:lstStyle/>
          <a:p>
            <a:r>
              <a:rPr lang="vi-VN" dirty="0">
                <a:solidFill>
                  <a:srgbClr val="7030A0"/>
                </a:solidFill>
              </a:rPr>
              <a:t>Chuyển đổi</a:t>
            </a:r>
          </a:p>
        </p:txBody>
      </p:sp>
      <p:sp>
        <p:nvSpPr>
          <p:cNvPr id="14" name="TextBox 13">
            <a:extLst>
              <a:ext uri="{FF2B5EF4-FFF2-40B4-BE49-F238E27FC236}">
                <a16:creationId xmlns:a16="http://schemas.microsoft.com/office/drawing/2014/main" xmlns="" id="{0CC691C6-494D-4A34-B11D-5E8DECA000EC}"/>
              </a:ext>
            </a:extLst>
          </p:cNvPr>
          <p:cNvSpPr txBox="1"/>
          <p:nvPr/>
        </p:nvSpPr>
        <p:spPr>
          <a:xfrm>
            <a:off x="6313565" y="2495518"/>
            <a:ext cx="2079168" cy="369332"/>
          </a:xfrm>
          <a:prstGeom prst="rect">
            <a:avLst/>
          </a:prstGeom>
          <a:noFill/>
        </p:spPr>
        <p:txBody>
          <a:bodyPr wrap="square" rtlCol="0">
            <a:spAutoFit/>
          </a:bodyPr>
          <a:lstStyle/>
          <a:p>
            <a:r>
              <a:rPr lang="vi-VN" dirty="0">
                <a:solidFill>
                  <a:srgbClr val="7030A0"/>
                </a:solidFill>
              </a:rPr>
              <a:t>Mở và bền vững</a:t>
            </a:r>
          </a:p>
        </p:txBody>
      </p:sp>
      <p:sp>
        <p:nvSpPr>
          <p:cNvPr id="15" name="TextBox 14">
            <a:extLst>
              <a:ext uri="{FF2B5EF4-FFF2-40B4-BE49-F238E27FC236}">
                <a16:creationId xmlns:a16="http://schemas.microsoft.com/office/drawing/2014/main" xmlns="" id="{FB5C9507-AB5B-42CB-8E9D-3F9E4885895B}"/>
              </a:ext>
            </a:extLst>
          </p:cNvPr>
          <p:cNvSpPr txBox="1"/>
          <p:nvPr/>
        </p:nvSpPr>
        <p:spPr>
          <a:xfrm>
            <a:off x="5274670" y="2016852"/>
            <a:ext cx="2079168" cy="646331"/>
          </a:xfrm>
          <a:prstGeom prst="rect">
            <a:avLst/>
          </a:prstGeom>
          <a:noFill/>
        </p:spPr>
        <p:txBody>
          <a:bodyPr wrap="square" rtlCol="0">
            <a:spAutoFit/>
          </a:bodyPr>
          <a:lstStyle/>
          <a:p>
            <a:r>
              <a:rPr lang="vi-VN" dirty="0"/>
              <a:t>Trao quyền &amp; </a:t>
            </a:r>
          </a:p>
          <a:p>
            <a:r>
              <a:rPr lang="vi-VN" dirty="0"/>
              <a:t>Kiến tạo</a:t>
            </a:r>
          </a:p>
        </p:txBody>
      </p:sp>
      <p:sp>
        <p:nvSpPr>
          <p:cNvPr id="16" name="TextBox 15">
            <a:extLst>
              <a:ext uri="{FF2B5EF4-FFF2-40B4-BE49-F238E27FC236}">
                <a16:creationId xmlns:a16="http://schemas.microsoft.com/office/drawing/2014/main" xmlns="" id="{0343D255-DD03-4FFD-A347-AB79297B306E}"/>
              </a:ext>
            </a:extLst>
          </p:cNvPr>
          <p:cNvSpPr txBox="1"/>
          <p:nvPr/>
        </p:nvSpPr>
        <p:spPr>
          <a:xfrm>
            <a:off x="7071272" y="1546774"/>
            <a:ext cx="2079168" cy="369332"/>
          </a:xfrm>
          <a:prstGeom prst="rect">
            <a:avLst/>
          </a:prstGeom>
          <a:noFill/>
        </p:spPr>
        <p:txBody>
          <a:bodyPr wrap="square" rtlCol="0">
            <a:spAutoFit/>
          </a:bodyPr>
          <a:lstStyle/>
          <a:p>
            <a:r>
              <a:rPr lang="vi-VN" dirty="0"/>
              <a:t>Đồng sáng tạo</a:t>
            </a:r>
          </a:p>
        </p:txBody>
      </p:sp>
      <p:sp>
        <p:nvSpPr>
          <p:cNvPr id="17" name="TextBox 16">
            <a:extLst>
              <a:ext uri="{FF2B5EF4-FFF2-40B4-BE49-F238E27FC236}">
                <a16:creationId xmlns:a16="http://schemas.microsoft.com/office/drawing/2014/main" xmlns="" id="{89CDF201-5578-4103-8D60-AD32783FDAC5}"/>
              </a:ext>
            </a:extLst>
          </p:cNvPr>
          <p:cNvSpPr txBox="1"/>
          <p:nvPr/>
        </p:nvSpPr>
        <p:spPr>
          <a:xfrm>
            <a:off x="7242990" y="6116627"/>
            <a:ext cx="1649873" cy="646331"/>
          </a:xfrm>
          <a:prstGeom prst="rect">
            <a:avLst/>
          </a:prstGeom>
          <a:noFill/>
        </p:spPr>
        <p:txBody>
          <a:bodyPr wrap="square" rtlCol="0">
            <a:spAutoFit/>
          </a:bodyPr>
          <a:lstStyle/>
          <a:p>
            <a:r>
              <a:rPr lang="vi-VN" b="1" dirty="0">
                <a:solidFill>
                  <a:schemeClr val="accent1"/>
                </a:solidFill>
                <a:effectLst>
                  <a:outerShdw blurRad="38100" dist="38100" dir="2700000" algn="tl">
                    <a:srgbClr val="000000">
                      <a:alpha val="43137"/>
                    </a:srgbClr>
                  </a:outerShdw>
                </a:effectLst>
              </a:rPr>
              <a:t>Vào cuộc mạnh mẽ</a:t>
            </a:r>
          </a:p>
        </p:txBody>
      </p:sp>
      <p:sp>
        <p:nvSpPr>
          <p:cNvPr id="18" name="TextBox 17">
            <a:extLst>
              <a:ext uri="{FF2B5EF4-FFF2-40B4-BE49-F238E27FC236}">
                <a16:creationId xmlns:a16="http://schemas.microsoft.com/office/drawing/2014/main" xmlns="" id="{77C026AE-C5B9-487D-8672-5949C69FEF90}"/>
              </a:ext>
            </a:extLst>
          </p:cNvPr>
          <p:cNvSpPr txBox="1"/>
          <p:nvPr/>
        </p:nvSpPr>
        <p:spPr>
          <a:xfrm>
            <a:off x="1162015" y="1870892"/>
            <a:ext cx="1497472" cy="646331"/>
          </a:xfrm>
          <a:prstGeom prst="rect">
            <a:avLst/>
          </a:prstGeom>
          <a:noFill/>
        </p:spPr>
        <p:txBody>
          <a:bodyPr wrap="square" rtlCol="0">
            <a:spAutoFit/>
          </a:bodyPr>
          <a:lstStyle/>
          <a:p>
            <a:r>
              <a:rPr lang="vi-VN" b="1" dirty="0">
                <a:solidFill>
                  <a:schemeClr val="accent1"/>
                </a:solidFill>
                <a:effectLst>
                  <a:outerShdw blurRad="38100" dist="38100" dir="2700000" algn="tl">
                    <a:srgbClr val="000000">
                      <a:alpha val="43137"/>
                    </a:srgbClr>
                  </a:outerShdw>
                </a:effectLst>
              </a:rPr>
              <a:t>Vào cuộc mạnh mẽ</a:t>
            </a:r>
          </a:p>
        </p:txBody>
      </p:sp>
      <p:sp>
        <p:nvSpPr>
          <p:cNvPr id="19" name="TextBox 18">
            <a:extLst>
              <a:ext uri="{FF2B5EF4-FFF2-40B4-BE49-F238E27FC236}">
                <a16:creationId xmlns:a16="http://schemas.microsoft.com/office/drawing/2014/main" xmlns="" id="{0BE3858F-221F-499A-A1E0-D1C20672704D}"/>
              </a:ext>
            </a:extLst>
          </p:cNvPr>
          <p:cNvSpPr txBox="1"/>
          <p:nvPr/>
        </p:nvSpPr>
        <p:spPr>
          <a:xfrm>
            <a:off x="4203576" y="6424274"/>
            <a:ext cx="2079168" cy="338554"/>
          </a:xfrm>
          <a:prstGeom prst="rect">
            <a:avLst/>
          </a:prstGeom>
          <a:noFill/>
        </p:spPr>
        <p:txBody>
          <a:bodyPr wrap="square" rtlCol="0">
            <a:spAutoFit/>
          </a:bodyPr>
          <a:lstStyle/>
          <a:p>
            <a:r>
              <a:rPr lang="vi-VN" sz="1600" b="1" dirty="0">
                <a:effectLst>
                  <a:outerShdw blurRad="38100" dist="38100" dir="2700000" algn="tl">
                    <a:srgbClr val="000000">
                      <a:alpha val="43137"/>
                    </a:srgbClr>
                  </a:outerShdw>
                </a:effectLst>
              </a:rPr>
              <a:t>Hướng quy trình</a:t>
            </a:r>
          </a:p>
        </p:txBody>
      </p:sp>
      <p:sp>
        <p:nvSpPr>
          <p:cNvPr id="20" name="TextBox 19">
            <a:extLst>
              <a:ext uri="{FF2B5EF4-FFF2-40B4-BE49-F238E27FC236}">
                <a16:creationId xmlns:a16="http://schemas.microsoft.com/office/drawing/2014/main" xmlns="" id="{3F4CDEC3-3A7D-4C3A-81B8-9175CDA68945}"/>
              </a:ext>
            </a:extLst>
          </p:cNvPr>
          <p:cNvSpPr txBox="1"/>
          <p:nvPr/>
        </p:nvSpPr>
        <p:spPr>
          <a:xfrm>
            <a:off x="1310122" y="6410693"/>
            <a:ext cx="2079168" cy="369332"/>
          </a:xfrm>
          <a:prstGeom prst="rect">
            <a:avLst/>
          </a:prstGeom>
          <a:noFill/>
        </p:spPr>
        <p:txBody>
          <a:bodyPr wrap="square" rtlCol="0">
            <a:spAutoFit/>
          </a:bodyPr>
          <a:lstStyle/>
          <a:p>
            <a:r>
              <a:rPr lang="vi-VN" b="1" dirty="0">
                <a:solidFill>
                  <a:schemeClr val="accent1"/>
                </a:solidFill>
                <a:effectLst>
                  <a:outerShdw blurRad="38100" dist="38100" dir="2700000" algn="tl">
                    <a:srgbClr val="000000">
                      <a:alpha val="43137"/>
                    </a:srgbClr>
                  </a:outerShdw>
                </a:effectLst>
              </a:rPr>
              <a:t>Bắt đầu sử dụng</a:t>
            </a:r>
          </a:p>
        </p:txBody>
      </p:sp>
      <p:sp>
        <p:nvSpPr>
          <p:cNvPr id="21" name="TextBox 20">
            <a:extLst>
              <a:ext uri="{FF2B5EF4-FFF2-40B4-BE49-F238E27FC236}">
                <a16:creationId xmlns:a16="http://schemas.microsoft.com/office/drawing/2014/main" xmlns="" id="{7CC296D6-A0D3-4796-A1FF-16994D3AEA95}"/>
              </a:ext>
            </a:extLst>
          </p:cNvPr>
          <p:cNvSpPr txBox="1"/>
          <p:nvPr/>
        </p:nvSpPr>
        <p:spPr>
          <a:xfrm>
            <a:off x="1803813" y="2892615"/>
            <a:ext cx="2079168" cy="1015663"/>
          </a:xfrm>
          <a:prstGeom prst="rect">
            <a:avLst/>
          </a:prstGeom>
          <a:noFill/>
        </p:spPr>
        <p:txBody>
          <a:bodyPr wrap="square" rtlCol="0">
            <a:spAutoFit/>
          </a:bodyPr>
          <a:lstStyle/>
          <a:p>
            <a:r>
              <a:rPr lang="vi-VN" sz="2000" b="1" dirty="0"/>
              <a:t>Quản trị con người và tổ chức</a:t>
            </a:r>
          </a:p>
        </p:txBody>
      </p:sp>
      <p:sp>
        <p:nvSpPr>
          <p:cNvPr id="22" name="TextBox 21">
            <a:extLst>
              <a:ext uri="{FF2B5EF4-FFF2-40B4-BE49-F238E27FC236}">
                <a16:creationId xmlns:a16="http://schemas.microsoft.com/office/drawing/2014/main" xmlns="" id="{7C65DDBD-05E1-4D74-AF4C-AA5AE99AA228}"/>
              </a:ext>
            </a:extLst>
          </p:cNvPr>
          <p:cNvSpPr txBox="1"/>
          <p:nvPr/>
        </p:nvSpPr>
        <p:spPr>
          <a:xfrm>
            <a:off x="5633131" y="5086315"/>
            <a:ext cx="2079168" cy="707886"/>
          </a:xfrm>
          <a:prstGeom prst="rect">
            <a:avLst/>
          </a:prstGeom>
          <a:noFill/>
        </p:spPr>
        <p:txBody>
          <a:bodyPr wrap="square" rtlCol="0">
            <a:spAutoFit/>
          </a:bodyPr>
          <a:lstStyle>
            <a:defPPr>
              <a:defRPr lang="vi-VN"/>
            </a:defPPr>
            <a:lvl1pPr>
              <a:defRPr sz="2000" b="1"/>
            </a:lvl1pPr>
          </a:lstStyle>
          <a:p>
            <a:r>
              <a:rPr lang="vi-VN" dirty="0">
                <a:solidFill>
                  <a:srgbClr val="7030A0"/>
                </a:solidFill>
              </a:rPr>
              <a:t>Công nghệ và thông tin</a:t>
            </a:r>
          </a:p>
        </p:txBody>
      </p:sp>
      <p:sp>
        <p:nvSpPr>
          <p:cNvPr id="5" name="TextBox 4">
            <a:extLst>
              <a:ext uri="{FF2B5EF4-FFF2-40B4-BE49-F238E27FC236}">
                <a16:creationId xmlns:a16="http://schemas.microsoft.com/office/drawing/2014/main" xmlns="" id="{7D4D5A86-DFC9-4561-8984-BF4E86160B68}"/>
              </a:ext>
            </a:extLst>
          </p:cNvPr>
          <p:cNvSpPr txBox="1"/>
          <p:nvPr/>
        </p:nvSpPr>
        <p:spPr>
          <a:xfrm>
            <a:off x="965915" y="3412901"/>
            <a:ext cx="875763" cy="1569660"/>
          </a:xfrm>
          <a:prstGeom prst="rect">
            <a:avLst/>
          </a:prstGeom>
          <a:noFill/>
        </p:spPr>
        <p:txBody>
          <a:bodyPr wrap="square" rtlCol="0">
            <a:spAutoFit/>
          </a:bodyPr>
          <a:lstStyle/>
          <a:p>
            <a:r>
              <a:rPr lang="vi-VN" sz="1600" b="1" dirty="0">
                <a:effectLst>
                  <a:outerShdw blurRad="38100" dist="38100" dir="2700000" algn="tl">
                    <a:srgbClr val="000000">
                      <a:alpha val="43137"/>
                    </a:srgbClr>
                  </a:outerShdw>
                </a:effectLst>
              </a:rPr>
              <a:t>Lấy người dùng làm trung tâm</a:t>
            </a:r>
          </a:p>
        </p:txBody>
      </p:sp>
      <p:sp>
        <p:nvSpPr>
          <p:cNvPr id="6" name="Rectangle 5">
            <a:extLst>
              <a:ext uri="{FF2B5EF4-FFF2-40B4-BE49-F238E27FC236}">
                <a16:creationId xmlns:a16="http://schemas.microsoft.com/office/drawing/2014/main" xmlns="" id="{8B48EA61-015D-4F43-BF3A-48399BA52253}"/>
              </a:ext>
            </a:extLst>
          </p:cNvPr>
          <p:cNvSpPr/>
          <p:nvPr/>
        </p:nvSpPr>
        <p:spPr>
          <a:xfrm>
            <a:off x="8721144" y="6145146"/>
            <a:ext cx="3470856" cy="646331"/>
          </a:xfrm>
          <a:prstGeom prst="rect">
            <a:avLst/>
          </a:prstGeom>
        </p:spPr>
        <p:txBody>
          <a:bodyPr wrap="square">
            <a:spAutoFit/>
          </a:bodyPr>
          <a:lstStyle/>
          <a:p>
            <a:r>
              <a:rPr lang="vi-VN" sz="900" dirty="0">
                <a:hlinkClick r:id="rId3"/>
              </a:rPr>
              <a:t>https://www.researchgate.net/publication/262168400_Explaining_the_eGovernment_paradox_An_analysis_of_two_decades_of_evidence_from_scientific_literature_and_practice_on_barriers_to_eGovernment</a:t>
            </a:r>
            <a:endParaRPr lang="vi-VN" sz="900" dirty="0"/>
          </a:p>
        </p:txBody>
      </p:sp>
      <p:sp>
        <p:nvSpPr>
          <p:cNvPr id="23" name="TextBox 22">
            <a:extLst>
              <a:ext uri="{FF2B5EF4-FFF2-40B4-BE49-F238E27FC236}">
                <a16:creationId xmlns:a16="http://schemas.microsoft.com/office/drawing/2014/main" xmlns="" id="{EDC17C00-6FBA-4844-B38A-940523ED955B}"/>
              </a:ext>
            </a:extLst>
          </p:cNvPr>
          <p:cNvSpPr txBox="1"/>
          <p:nvPr/>
        </p:nvSpPr>
        <p:spPr>
          <a:xfrm>
            <a:off x="8461420" y="2698124"/>
            <a:ext cx="3387143" cy="2308324"/>
          </a:xfrm>
          <a:prstGeom prst="rect">
            <a:avLst/>
          </a:prstGeom>
          <a:noFill/>
        </p:spPr>
        <p:txBody>
          <a:bodyPr wrap="square" rtlCol="0">
            <a:spAutoFit/>
          </a:bodyPr>
          <a:lstStyle/>
          <a:p>
            <a:r>
              <a:rPr lang="vi-VN" dirty="0"/>
              <a:t>Kết quả nghiên cứu 20 năm về CPĐT tại các nước cho thấy mô hình trưởng thành đồng hành từ phía quản trị công và phía Công nghệ thông tin.</a:t>
            </a:r>
          </a:p>
          <a:p>
            <a:r>
              <a:rPr lang="vi-VN" dirty="0"/>
              <a:t>Chúng ta có thể thấy sự tương đồng với các giai đoạn phát triển tại Việt Nam</a:t>
            </a:r>
          </a:p>
        </p:txBody>
      </p:sp>
    </p:spTree>
    <p:extLst>
      <p:ext uri="{BB962C8B-B14F-4D97-AF65-F5344CB8AC3E}">
        <p14:creationId xmlns:p14="http://schemas.microsoft.com/office/powerpoint/2010/main" xmlns="" val="3320802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449E3089-B25E-4136-A07A-C2EA9BFA5091}"/>
              </a:ext>
            </a:extLst>
          </p:cNvPr>
          <p:cNvPicPr>
            <a:picLocks noChangeAspect="1"/>
          </p:cNvPicPr>
          <p:nvPr/>
        </p:nvPicPr>
        <p:blipFill>
          <a:blip r:embed="rId2" cstate="print"/>
          <a:stretch>
            <a:fillRect/>
          </a:stretch>
        </p:blipFill>
        <p:spPr>
          <a:xfrm>
            <a:off x="1116608" y="1225690"/>
            <a:ext cx="7840649" cy="5587234"/>
          </a:xfrm>
          <a:prstGeom prst="rect">
            <a:avLst/>
          </a:prstGeom>
          <a:noFill/>
        </p:spPr>
      </p:pic>
      <p:sp>
        <p:nvSpPr>
          <p:cNvPr id="2" name="Title 1">
            <a:extLst>
              <a:ext uri="{FF2B5EF4-FFF2-40B4-BE49-F238E27FC236}">
                <a16:creationId xmlns:a16="http://schemas.microsoft.com/office/drawing/2014/main" xmlns="" id="{1CA561C4-F5D7-4EB7-A875-04E1788EEED3}"/>
              </a:ext>
            </a:extLst>
          </p:cNvPr>
          <p:cNvSpPr>
            <a:spLocks noGrp="1"/>
          </p:cNvSpPr>
          <p:nvPr>
            <p:ph type="title"/>
          </p:nvPr>
        </p:nvSpPr>
        <p:spPr/>
        <p:txBody>
          <a:bodyPr/>
          <a:lstStyle/>
          <a:p>
            <a:r>
              <a:rPr lang="vi-VN" dirty="0"/>
              <a:t>Mô hình trưởng thành Chính phủ điện tử</a:t>
            </a:r>
            <a:br>
              <a:rPr lang="vi-VN" dirty="0"/>
            </a:br>
            <a:endParaRPr lang="vi-VN" dirty="0"/>
          </a:p>
        </p:txBody>
      </p:sp>
      <p:sp>
        <p:nvSpPr>
          <p:cNvPr id="4" name="TextBox 3">
            <a:extLst>
              <a:ext uri="{FF2B5EF4-FFF2-40B4-BE49-F238E27FC236}">
                <a16:creationId xmlns:a16="http://schemas.microsoft.com/office/drawing/2014/main" xmlns="" id="{0573EF2D-DB55-4164-A1A7-284F5CACACC6}"/>
              </a:ext>
            </a:extLst>
          </p:cNvPr>
          <p:cNvSpPr txBox="1"/>
          <p:nvPr/>
        </p:nvSpPr>
        <p:spPr>
          <a:xfrm>
            <a:off x="3179705" y="5974960"/>
            <a:ext cx="1159292" cy="369332"/>
          </a:xfrm>
          <a:prstGeom prst="rect">
            <a:avLst/>
          </a:prstGeom>
          <a:noFill/>
        </p:spPr>
        <p:txBody>
          <a:bodyPr wrap="none" rtlCol="0">
            <a:spAutoFit/>
          </a:bodyPr>
          <a:lstStyle/>
          <a:p>
            <a:r>
              <a:rPr lang="vi-VN" dirty="0">
                <a:solidFill>
                  <a:srgbClr val="7030A0"/>
                </a:solidFill>
              </a:rPr>
              <a:t>Hiện diện</a:t>
            </a:r>
          </a:p>
        </p:txBody>
      </p:sp>
      <p:sp>
        <p:nvSpPr>
          <p:cNvPr id="7" name="TextBox 6">
            <a:extLst>
              <a:ext uri="{FF2B5EF4-FFF2-40B4-BE49-F238E27FC236}">
                <a16:creationId xmlns:a16="http://schemas.microsoft.com/office/drawing/2014/main" xmlns="" id="{4794AFB0-40AA-4246-8E81-EACFAABC263E}"/>
              </a:ext>
            </a:extLst>
          </p:cNvPr>
          <p:cNvSpPr txBox="1"/>
          <p:nvPr/>
        </p:nvSpPr>
        <p:spPr>
          <a:xfrm>
            <a:off x="1960503" y="5502733"/>
            <a:ext cx="1223412" cy="646331"/>
          </a:xfrm>
          <a:prstGeom prst="rect">
            <a:avLst/>
          </a:prstGeom>
          <a:noFill/>
        </p:spPr>
        <p:txBody>
          <a:bodyPr wrap="none" rtlCol="0">
            <a:spAutoFit/>
          </a:bodyPr>
          <a:lstStyle/>
          <a:p>
            <a:r>
              <a:rPr lang="vi-VN" dirty="0"/>
              <a:t>Tăng </a:t>
            </a:r>
          </a:p>
          <a:p>
            <a:r>
              <a:rPr lang="vi-VN" dirty="0"/>
              <a:t>nhận thức</a:t>
            </a:r>
          </a:p>
        </p:txBody>
      </p:sp>
      <p:sp>
        <p:nvSpPr>
          <p:cNvPr id="8" name="TextBox 7">
            <a:extLst>
              <a:ext uri="{FF2B5EF4-FFF2-40B4-BE49-F238E27FC236}">
                <a16:creationId xmlns:a16="http://schemas.microsoft.com/office/drawing/2014/main" xmlns="" id="{C7E3D61D-3B91-4076-93E9-77ACE051E1AB}"/>
              </a:ext>
            </a:extLst>
          </p:cNvPr>
          <p:cNvSpPr txBox="1"/>
          <p:nvPr/>
        </p:nvSpPr>
        <p:spPr>
          <a:xfrm>
            <a:off x="4328071" y="5133541"/>
            <a:ext cx="1104790" cy="369332"/>
          </a:xfrm>
          <a:prstGeom prst="rect">
            <a:avLst/>
          </a:prstGeom>
          <a:noFill/>
        </p:spPr>
        <p:txBody>
          <a:bodyPr wrap="none" rtlCol="0">
            <a:spAutoFit/>
          </a:bodyPr>
          <a:lstStyle/>
          <a:p>
            <a:r>
              <a:rPr lang="vi-VN" dirty="0">
                <a:solidFill>
                  <a:srgbClr val="7030A0"/>
                </a:solidFill>
              </a:rPr>
              <a:t>Tích hợp</a:t>
            </a:r>
          </a:p>
        </p:txBody>
      </p:sp>
      <p:sp>
        <p:nvSpPr>
          <p:cNvPr id="9" name="TextBox 8">
            <a:extLst>
              <a:ext uri="{FF2B5EF4-FFF2-40B4-BE49-F238E27FC236}">
                <a16:creationId xmlns:a16="http://schemas.microsoft.com/office/drawing/2014/main" xmlns="" id="{228D1FE9-E735-4D19-A152-039F21F767E6}"/>
              </a:ext>
            </a:extLst>
          </p:cNvPr>
          <p:cNvSpPr txBox="1"/>
          <p:nvPr/>
        </p:nvSpPr>
        <p:spPr>
          <a:xfrm>
            <a:off x="3025155" y="4912453"/>
            <a:ext cx="1479892" cy="369332"/>
          </a:xfrm>
          <a:prstGeom prst="rect">
            <a:avLst/>
          </a:prstGeom>
          <a:noFill/>
        </p:spPr>
        <p:txBody>
          <a:bodyPr wrap="none" rtlCol="0">
            <a:spAutoFit/>
          </a:bodyPr>
          <a:lstStyle/>
          <a:p>
            <a:r>
              <a:rPr lang="vi-VN" dirty="0"/>
              <a:t>Độ sẵn sàng</a:t>
            </a:r>
          </a:p>
        </p:txBody>
      </p:sp>
      <p:sp>
        <p:nvSpPr>
          <p:cNvPr id="10" name="TextBox 9">
            <a:extLst>
              <a:ext uri="{FF2B5EF4-FFF2-40B4-BE49-F238E27FC236}">
                <a16:creationId xmlns:a16="http://schemas.microsoft.com/office/drawing/2014/main" xmlns="" id="{E3A0912C-577D-4554-B305-81D67C25AC35}"/>
              </a:ext>
            </a:extLst>
          </p:cNvPr>
          <p:cNvSpPr txBox="1"/>
          <p:nvPr/>
        </p:nvSpPr>
        <p:spPr>
          <a:xfrm>
            <a:off x="5027824" y="4274950"/>
            <a:ext cx="1159292" cy="369332"/>
          </a:xfrm>
          <a:prstGeom prst="rect">
            <a:avLst/>
          </a:prstGeom>
          <a:noFill/>
        </p:spPr>
        <p:txBody>
          <a:bodyPr wrap="none" rtlCol="0">
            <a:spAutoFit/>
          </a:bodyPr>
          <a:lstStyle/>
          <a:p>
            <a:r>
              <a:rPr lang="vi-VN" dirty="0">
                <a:solidFill>
                  <a:srgbClr val="7030A0"/>
                </a:solidFill>
              </a:rPr>
              <a:t>Giao dịch</a:t>
            </a:r>
          </a:p>
        </p:txBody>
      </p:sp>
      <p:sp>
        <p:nvSpPr>
          <p:cNvPr id="11" name="TextBox 10">
            <a:extLst>
              <a:ext uri="{FF2B5EF4-FFF2-40B4-BE49-F238E27FC236}">
                <a16:creationId xmlns:a16="http://schemas.microsoft.com/office/drawing/2014/main" xmlns="" id="{27083802-1A69-4DAE-AD30-19A0955A7ED9}"/>
              </a:ext>
            </a:extLst>
          </p:cNvPr>
          <p:cNvSpPr txBox="1"/>
          <p:nvPr/>
        </p:nvSpPr>
        <p:spPr>
          <a:xfrm>
            <a:off x="3229074" y="4201969"/>
            <a:ext cx="1579278" cy="369332"/>
          </a:xfrm>
          <a:prstGeom prst="rect">
            <a:avLst/>
          </a:prstGeom>
          <a:noFill/>
        </p:spPr>
        <p:txBody>
          <a:bodyPr wrap="none" rtlCol="0">
            <a:spAutoFit/>
          </a:bodyPr>
          <a:lstStyle/>
          <a:p>
            <a:r>
              <a:rPr lang="vi-VN" dirty="0"/>
              <a:t>Đơn giản hóa</a:t>
            </a:r>
          </a:p>
        </p:txBody>
      </p:sp>
      <p:sp>
        <p:nvSpPr>
          <p:cNvPr id="12" name="TextBox 11">
            <a:extLst>
              <a:ext uri="{FF2B5EF4-FFF2-40B4-BE49-F238E27FC236}">
                <a16:creationId xmlns:a16="http://schemas.microsoft.com/office/drawing/2014/main" xmlns="" id="{550CEF63-1B76-4FD0-8097-E5F41E81068F}"/>
              </a:ext>
            </a:extLst>
          </p:cNvPr>
          <p:cNvSpPr txBox="1"/>
          <p:nvPr/>
        </p:nvSpPr>
        <p:spPr>
          <a:xfrm>
            <a:off x="3754191" y="2796025"/>
            <a:ext cx="1828803" cy="1077218"/>
          </a:xfrm>
          <a:prstGeom prst="rect">
            <a:avLst/>
          </a:prstGeom>
          <a:noFill/>
        </p:spPr>
        <p:txBody>
          <a:bodyPr wrap="square" rtlCol="0">
            <a:spAutoFit/>
          </a:bodyPr>
          <a:lstStyle/>
          <a:p>
            <a:r>
              <a:rPr lang="vi-VN" sz="1600" dirty="0"/>
              <a:t>Liên thông nghiệp vụ và giảm khoảng cách</a:t>
            </a:r>
          </a:p>
          <a:p>
            <a:r>
              <a:rPr lang="vi-VN" sz="1600" dirty="0"/>
              <a:t> số</a:t>
            </a:r>
          </a:p>
        </p:txBody>
      </p:sp>
      <p:sp>
        <p:nvSpPr>
          <p:cNvPr id="13" name="TextBox 12">
            <a:extLst>
              <a:ext uri="{FF2B5EF4-FFF2-40B4-BE49-F238E27FC236}">
                <a16:creationId xmlns:a16="http://schemas.microsoft.com/office/drawing/2014/main" xmlns="" id="{43B93BDD-3AF8-4675-B61A-0A8D8B8AD91F}"/>
              </a:ext>
            </a:extLst>
          </p:cNvPr>
          <p:cNvSpPr txBox="1"/>
          <p:nvPr/>
        </p:nvSpPr>
        <p:spPr>
          <a:xfrm>
            <a:off x="5285401" y="3296155"/>
            <a:ext cx="2079168" cy="369332"/>
          </a:xfrm>
          <a:prstGeom prst="rect">
            <a:avLst/>
          </a:prstGeom>
          <a:noFill/>
        </p:spPr>
        <p:txBody>
          <a:bodyPr wrap="square" rtlCol="0">
            <a:spAutoFit/>
          </a:bodyPr>
          <a:lstStyle/>
          <a:p>
            <a:r>
              <a:rPr lang="vi-VN" dirty="0">
                <a:solidFill>
                  <a:srgbClr val="7030A0"/>
                </a:solidFill>
              </a:rPr>
              <a:t>Chuyển đổi</a:t>
            </a:r>
          </a:p>
        </p:txBody>
      </p:sp>
      <p:sp>
        <p:nvSpPr>
          <p:cNvPr id="14" name="TextBox 13">
            <a:extLst>
              <a:ext uri="{FF2B5EF4-FFF2-40B4-BE49-F238E27FC236}">
                <a16:creationId xmlns:a16="http://schemas.microsoft.com/office/drawing/2014/main" xmlns="" id="{0CC691C6-494D-4A34-B11D-5E8DECA000EC}"/>
              </a:ext>
            </a:extLst>
          </p:cNvPr>
          <p:cNvSpPr txBox="1"/>
          <p:nvPr/>
        </p:nvSpPr>
        <p:spPr>
          <a:xfrm>
            <a:off x="6313565" y="2495518"/>
            <a:ext cx="2079168" cy="369332"/>
          </a:xfrm>
          <a:prstGeom prst="rect">
            <a:avLst/>
          </a:prstGeom>
          <a:noFill/>
        </p:spPr>
        <p:txBody>
          <a:bodyPr wrap="square" rtlCol="0">
            <a:spAutoFit/>
          </a:bodyPr>
          <a:lstStyle/>
          <a:p>
            <a:r>
              <a:rPr lang="vi-VN" dirty="0">
                <a:solidFill>
                  <a:srgbClr val="7030A0"/>
                </a:solidFill>
              </a:rPr>
              <a:t>Mở và bền vững</a:t>
            </a:r>
          </a:p>
        </p:txBody>
      </p:sp>
      <p:sp>
        <p:nvSpPr>
          <p:cNvPr id="15" name="TextBox 14">
            <a:extLst>
              <a:ext uri="{FF2B5EF4-FFF2-40B4-BE49-F238E27FC236}">
                <a16:creationId xmlns:a16="http://schemas.microsoft.com/office/drawing/2014/main" xmlns="" id="{FB5C9507-AB5B-42CB-8E9D-3F9E4885895B}"/>
              </a:ext>
            </a:extLst>
          </p:cNvPr>
          <p:cNvSpPr txBox="1"/>
          <p:nvPr/>
        </p:nvSpPr>
        <p:spPr>
          <a:xfrm>
            <a:off x="5274670" y="2016852"/>
            <a:ext cx="2079168" cy="646331"/>
          </a:xfrm>
          <a:prstGeom prst="rect">
            <a:avLst/>
          </a:prstGeom>
          <a:noFill/>
        </p:spPr>
        <p:txBody>
          <a:bodyPr wrap="square" rtlCol="0">
            <a:spAutoFit/>
          </a:bodyPr>
          <a:lstStyle/>
          <a:p>
            <a:r>
              <a:rPr lang="vi-VN" dirty="0"/>
              <a:t>Trao quyền &amp; </a:t>
            </a:r>
          </a:p>
          <a:p>
            <a:r>
              <a:rPr lang="vi-VN" dirty="0"/>
              <a:t>Kiến tạo</a:t>
            </a:r>
          </a:p>
        </p:txBody>
      </p:sp>
      <p:sp>
        <p:nvSpPr>
          <p:cNvPr id="16" name="TextBox 15">
            <a:extLst>
              <a:ext uri="{FF2B5EF4-FFF2-40B4-BE49-F238E27FC236}">
                <a16:creationId xmlns:a16="http://schemas.microsoft.com/office/drawing/2014/main" xmlns="" id="{0343D255-DD03-4FFD-A347-AB79297B306E}"/>
              </a:ext>
            </a:extLst>
          </p:cNvPr>
          <p:cNvSpPr txBox="1"/>
          <p:nvPr/>
        </p:nvSpPr>
        <p:spPr>
          <a:xfrm>
            <a:off x="7071272" y="1546774"/>
            <a:ext cx="2079168" cy="369332"/>
          </a:xfrm>
          <a:prstGeom prst="rect">
            <a:avLst/>
          </a:prstGeom>
          <a:noFill/>
        </p:spPr>
        <p:txBody>
          <a:bodyPr wrap="square" rtlCol="0">
            <a:spAutoFit/>
          </a:bodyPr>
          <a:lstStyle/>
          <a:p>
            <a:r>
              <a:rPr lang="vi-VN" dirty="0"/>
              <a:t>Đồng sáng tạo</a:t>
            </a:r>
          </a:p>
        </p:txBody>
      </p:sp>
      <p:sp>
        <p:nvSpPr>
          <p:cNvPr id="17" name="TextBox 16">
            <a:extLst>
              <a:ext uri="{FF2B5EF4-FFF2-40B4-BE49-F238E27FC236}">
                <a16:creationId xmlns:a16="http://schemas.microsoft.com/office/drawing/2014/main" xmlns="" id="{89CDF201-5578-4103-8D60-AD32783FDAC5}"/>
              </a:ext>
            </a:extLst>
          </p:cNvPr>
          <p:cNvSpPr txBox="1"/>
          <p:nvPr/>
        </p:nvSpPr>
        <p:spPr>
          <a:xfrm>
            <a:off x="7242990" y="6116627"/>
            <a:ext cx="1649873" cy="646331"/>
          </a:xfrm>
          <a:prstGeom prst="rect">
            <a:avLst/>
          </a:prstGeom>
          <a:noFill/>
        </p:spPr>
        <p:txBody>
          <a:bodyPr wrap="square" rtlCol="0">
            <a:spAutoFit/>
          </a:bodyPr>
          <a:lstStyle/>
          <a:p>
            <a:r>
              <a:rPr lang="vi-VN" b="1" dirty="0">
                <a:solidFill>
                  <a:schemeClr val="accent1"/>
                </a:solidFill>
                <a:effectLst>
                  <a:outerShdw blurRad="38100" dist="38100" dir="2700000" algn="tl">
                    <a:srgbClr val="000000">
                      <a:alpha val="43137"/>
                    </a:srgbClr>
                  </a:outerShdw>
                </a:effectLst>
              </a:rPr>
              <a:t>Vào cuộc mạnh mẽ</a:t>
            </a:r>
          </a:p>
        </p:txBody>
      </p:sp>
      <p:sp>
        <p:nvSpPr>
          <p:cNvPr id="18" name="TextBox 17">
            <a:extLst>
              <a:ext uri="{FF2B5EF4-FFF2-40B4-BE49-F238E27FC236}">
                <a16:creationId xmlns:a16="http://schemas.microsoft.com/office/drawing/2014/main" xmlns="" id="{77C026AE-C5B9-487D-8672-5949C69FEF90}"/>
              </a:ext>
            </a:extLst>
          </p:cNvPr>
          <p:cNvSpPr txBox="1"/>
          <p:nvPr/>
        </p:nvSpPr>
        <p:spPr>
          <a:xfrm>
            <a:off x="1162015" y="1870892"/>
            <a:ext cx="1497472" cy="646331"/>
          </a:xfrm>
          <a:prstGeom prst="rect">
            <a:avLst/>
          </a:prstGeom>
          <a:noFill/>
        </p:spPr>
        <p:txBody>
          <a:bodyPr wrap="square" rtlCol="0">
            <a:spAutoFit/>
          </a:bodyPr>
          <a:lstStyle/>
          <a:p>
            <a:r>
              <a:rPr lang="vi-VN" b="1" dirty="0">
                <a:solidFill>
                  <a:schemeClr val="accent1"/>
                </a:solidFill>
                <a:effectLst>
                  <a:outerShdw blurRad="38100" dist="38100" dir="2700000" algn="tl">
                    <a:srgbClr val="000000">
                      <a:alpha val="43137"/>
                    </a:srgbClr>
                  </a:outerShdw>
                </a:effectLst>
              </a:rPr>
              <a:t>Vào cuộc mạnh mẽ</a:t>
            </a:r>
          </a:p>
        </p:txBody>
      </p:sp>
      <p:sp>
        <p:nvSpPr>
          <p:cNvPr id="19" name="TextBox 18">
            <a:extLst>
              <a:ext uri="{FF2B5EF4-FFF2-40B4-BE49-F238E27FC236}">
                <a16:creationId xmlns:a16="http://schemas.microsoft.com/office/drawing/2014/main" xmlns="" id="{0BE3858F-221F-499A-A1E0-D1C20672704D}"/>
              </a:ext>
            </a:extLst>
          </p:cNvPr>
          <p:cNvSpPr txBox="1"/>
          <p:nvPr/>
        </p:nvSpPr>
        <p:spPr>
          <a:xfrm>
            <a:off x="4203576" y="6424274"/>
            <a:ext cx="2079168" cy="338554"/>
          </a:xfrm>
          <a:prstGeom prst="rect">
            <a:avLst/>
          </a:prstGeom>
          <a:noFill/>
        </p:spPr>
        <p:txBody>
          <a:bodyPr wrap="square" rtlCol="0">
            <a:spAutoFit/>
          </a:bodyPr>
          <a:lstStyle/>
          <a:p>
            <a:r>
              <a:rPr lang="vi-VN" sz="1600" b="1" dirty="0">
                <a:effectLst>
                  <a:outerShdw blurRad="38100" dist="38100" dir="2700000" algn="tl">
                    <a:srgbClr val="000000">
                      <a:alpha val="43137"/>
                    </a:srgbClr>
                  </a:outerShdw>
                </a:effectLst>
              </a:rPr>
              <a:t>Hướng quy trình</a:t>
            </a:r>
          </a:p>
        </p:txBody>
      </p:sp>
      <p:sp>
        <p:nvSpPr>
          <p:cNvPr id="20" name="TextBox 19">
            <a:extLst>
              <a:ext uri="{FF2B5EF4-FFF2-40B4-BE49-F238E27FC236}">
                <a16:creationId xmlns:a16="http://schemas.microsoft.com/office/drawing/2014/main" xmlns="" id="{3F4CDEC3-3A7D-4C3A-81B8-9175CDA68945}"/>
              </a:ext>
            </a:extLst>
          </p:cNvPr>
          <p:cNvSpPr txBox="1"/>
          <p:nvPr/>
        </p:nvSpPr>
        <p:spPr>
          <a:xfrm>
            <a:off x="1310122" y="6410693"/>
            <a:ext cx="2079168" cy="369332"/>
          </a:xfrm>
          <a:prstGeom prst="rect">
            <a:avLst/>
          </a:prstGeom>
          <a:noFill/>
        </p:spPr>
        <p:txBody>
          <a:bodyPr wrap="square" rtlCol="0">
            <a:spAutoFit/>
          </a:bodyPr>
          <a:lstStyle/>
          <a:p>
            <a:r>
              <a:rPr lang="vi-VN" b="1" dirty="0">
                <a:solidFill>
                  <a:schemeClr val="accent1"/>
                </a:solidFill>
                <a:effectLst>
                  <a:outerShdw blurRad="38100" dist="38100" dir="2700000" algn="tl">
                    <a:srgbClr val="000000">
                      <a:alpha val="43137"/>
                    </a:srgbClr>
                  </a:outerShdw>
                </a:effectLst>
              </a:rPr>
              <a:t>Bắt đầu sử dụng</a:t>
            </a:r>
          </a:p>
        </p:txBody>
      </p:sp>
      <p:sp>
        <p:nvSpPr>
          <p:cNvPr id="21" name="TextBox 20">
            <a:extLst>
              <a:ext uri="{FF2B5EF4-FFF2-40B4-BE49-F238E27FC236}">
                <a16:creationId xmlns:a16="http://schemas.microsoft.com/office/drawing/2014/main" xmlns="" id="{7CC296D6-A0D3-4796-A1FF-16994D3AEA95}"/>
              </a:ext>
            </a:extLst>
          </p:cNvPr>
          <p:cNvSpPr txBox="1"/>
          <p:nvPr/>
        </p:nvSpPr>
        <p:spPr>
          <a:xfrm>
            <a:off x="1803813" y="2892615"/>
            <a:ext cx="2079168" cy="1015663"/>
          </a:xfrm>
          <a:prstGeom prst="rect">
            <a:avLst/>
          </a:prstGeom>
          <a:noFill/>
        </p:spPr>
        <p:txBody>
          <a:bodyPr wrap="square" rtlCol="0">
            <a:spAutoFit/>
          </a:bodyPr>
          <a:lstStyle/>
          <a:p>
            <a:r>
              <a:rPr lang="vi-VN" sz="2000" b="1" dirty="0"/>
              <a:t>Quản trị con người và tổ chức</a:t>
            </a:r>
          </a:p>
        </p:txBody>
      </p:sp>
      <p:sp>
        <p:nvSpPr>
          <p:cNvPr id="22" name="TextBox 21">
            <a:extLst>
              <a:ext uri="{FF2B5EF4-FFF2-40B4-BE49-F238E27FC236}">
                <a16:creationId xmlns:a16="http://schemas.microsoft.com/office/drawing/2014/main" xmlns="" id="{7C65DDBD-05E1-4D74-AF4C-AA5AE99AA228}"/>
              </a:ext>
            </a:extLst>
          </p:cNvPr>
          <p:cNvSpPr txBox="1"/>
          <p:nvPr/>
        </p:nvSpPr>
        <p:spPr>
          <a:xfrm>
            <a:off x="5633131" y="5086315"/>
            <a:ext cx="2079168" cy="707886"/>
          </a:xfrm>
          <a:prstGeom prst="rect">
            <a:avLst/>
          </a:prstGeom>
          <a:noFill/>
        </p:spPr>
        <p:txBody>
          <a:bodyPr wrap="square" rtlCol="0">
            <a:spAutoFit/>
          </a:bodyPr>
          <a:lstStyle>
            <a:defPPr>
              <a:defRPr lang="vi-VN"/>
            </a:defPPr>
            <a:lvl1pPr>
              <a:defRPr sz="2000" b="1"/>
            </a:lvl1pPr>
          </a:lstStyle>
          <a:p>
            <a:r>
              <a:rPr lang="vi-VN" dirty="0">
                <a:solidFill>
                  <a:srgbClr val="7030A0"/>
                </a:solidFill>
              </a:rPr>
              <a:t>Công nghệ và thông tin</a:t>
            </a:r>
          </a:p>
        </p:txBody>
      </p:sp>
      <p:sp>
        <p:nvSpPr>
          <p:cNvPr id="5" name="TextBox 4">
            <a:extLst>
              <a:ext uri="{FF2B5EF4-FFF2-40B4-BE49-F238E27FC236}">
                <a16:creationId xmlns:a16="http://schemas.microsoft.com/office/drawing/2014/main" xmlns="" id="{7D4D5A86-DFC9-4561-8984-BF4E86160B68}"/>
              </a:ext>
            </a:extLst>
          </p:cNvPr>
          <p:cNvSpPr txBox="1"/>
          <p:nvPr/>
        </p:nvSpPr>
        <p:spPr>
          <a:xfrm>
            <a:off x="965915" y="3412901"/>
            <a:ext cx="875763" cy="1569660"/>
          </a:xfrm>
          <a:prstGeom prst="rect">
            <a:avLst/>
          </a:prstGeom>
          <a:noFill/>
        </p:spPr>
        <p:txBody>
          <a:bodyPr wrap="square" rtlCol="0">
            <a:spAutoFit/>
          </a:bodyPr>
          <a:lstStyle/>
          <a:p>
            <a:r>
              <a:rPr lang="vi-VN" sz="1600" b="1" dirty="0">
                <a:effectLst>
                  <a:outerShdw blurRad="38100" dist="38100" dir="2700000" algn="tl">
                    <a:srgbClr val="000000">
                      <a:alpha val="43137"/>
                    </a:srgbClr>
                  </a:outerShdw>
                </a:effectLst>
              </a:rPr>
              <a:t>Lấy người dùng làm trung tâm</a:t>
            </a:r>
          </a:p>
        </p:txBody>
      </p:sp>
      <p:sp>
        <p:nvSpPr>
          <p:cNvPr id="6" name="Rectangle 5">
            <a:extLst>
              <a:ext uri="{FF2B5EF4-FFF2-40B4-BE49-F238E27FC236}">
                <a16:creationId xmlns:a16="http://schemas.microsoft.com/office/drawing/2014/main" xmlns="" id="{8B48EA61-015D-4F43-BF3A-48399BA52253}"/>
              </a:ext>
            </a:extLst>
          </p:cNvPr>
          <p:cNvSpPr/>
          <p:nvPr/>
        </p:nvSpPr>
        <p:spPr>
          <a:xfrm>
            <a:off x="8721144" y="6145146"/>
            <a:ext cx="3470856" cy="646331"/>
          </a:xfrm>
          <a:prstGeom prst="rect">
            <a:avLst/>
          </a:prstGeom>
        </p:spPr>
        <p:txBody>
          <a:bodyPr wrap="square">
            <a:spAutoFit/>
          </a:bodyPr>
          <a:lstStyle/>
          <a:p>
            <a:r>
              <a:rPr lang="vi-VN" sz="900" dirty="0">
                <a:hlinkClick r:id="rId3"/>
              </a:rPr>
              <a:t>https://www.researchgate.net/publication/262168400_Explaining_the_eGovernment_paradox_An_analysis_of_two_decades_of_evidence_from_scientific_literature_and_practice_on_barriers_to_eGovernment</a:t>
            </a:r>
            <a:endParaRPr lang="vi-VN" sz="900" dirty="0"/>
          </a:p>
        </p:txBody>
      </p:sp>
      <p:sp>
        <p:nvSpPr>
          <p:cNvPr id="23" name="TextBox 22">
            <a:extLst>
              <a:ext uri="{FF2B5EF4-FFF2-40B4-BE49-F238E27FC236}">
                <a16:creationId xmlns:a16="http://schemas.microsoft.com/office/drawing/2014/main" xmlns="" id="{EDC17C00-6FBA-4844-B38A-940523ED955B}"/>
              </a:ext>
            </a:extLst>
          </p:cNvPr>
          <p:cNvSpPr txBox="1"/>
          <p:nvPr/>
        </p:nvSpPr>
        <p:spPr>
          <a:xfrm>
            <a:off x="8461420" y="2698124"/>
            <a:ext cx="3387143" cy="2031325"/>
          </a:xfrm>
          <a:prstGeom prst="rect">
            <a:avLst/>
          </a:prstGeom>
          <a:noFill/>
        </p:spPr>
        <p:txBody>
          <a:bodyPr wrap="square" rtlCol="0">
            <a:spAutoFit/>
          </a:bodyPr>
          <a:lstStyle/>
          <a:p>
            <a:r>
              <a:rPr lang="vi-VN" dirty="0"/>
              <a:t>Mô hình này cho chúng ta đích đến rõ ràng của giai đoạn này đó là phía Quản trị công cần đẩy mạnh liên thông nghiệp vụ và phía CNTT cần tạo ra sự Chuyển đổi ( hay còn gọi là chuyển đổi số)</a:t>
            </a:r>
          </a:p>
        </p:txBody>
      </p:sp>
      <p:sp>
        <p:nvSpPr>
          <p:cNvPr id="24" name="Arrow: Left 23">
            <a:extLst>
              <a:ext uri="{FF2B5EF4-FFF2-40B4-BE49-F238E27FC236}">
                <a16:creationId xmlns:a16="http://schemas.microsoft.com/office/drawing/2014/main" xmlns="" id="{9D2848BC-C3A4-4B90-9D46-20461C448556}"/>
              </a:ext>
            </a:extLst>
          </p:cNvPr>
          <p:cNvSpPr/>
          <p:nvPr/>
        </p:nvSpPr>
        <p:spPr>
          <a:xfrm>
            <a:off x="6677696" y="3161763"/>
            <a:ext cx="1835239" cy="450760"/>
          </a:xfrm>
          <a:prstGeom prst="lef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5" name="Rectangle 24">
            <a:extLst>
              <a:ext uri="{FF2B5EF4-FFF2-40B4-BE49-F238E27FC236}">
                <a16:creationId xmlns:a16="http://schemas.microsoft.com/office/drawing/2014/main" xmlns="" id="{7C303768-209C-41E2-A250-BD16F889948E}"/>
              </a:ext>
            </a:extLst>
          </p:cNvPr>
          <p:cNvSpPr/>
          <p:nvPr/>
        </p:nvSpPr>
        <p:spPr>
          <a:xfrm>
            <a:off x="3805707" y="2807594"/>
            <a:ext cx="2723882" cy="1120462"/>
          </a:xfrm>
          <a:prstGeom prst="rect">
            <a:avLst/>
          </a:prstGeom>
          <a:solidFill>
            <a:srgbClr val="FF0000">
              <a:alpha val="12941"/>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xmlns="" val="3129109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982F243-BDF6-4F55-BF7C-E599F9CDE668}"/>
              </a:ext>
            </a:extLst>
          </p:cNvPr>
          <p:cNvSpPr>
            <a:spLocks noGrp="1"/>
          </p:cNvSpPr>
          <p:nvPr>
            <p:ph type="title"/>
          </p:nvPr>
        </p:nvSpPr>
        <p:spPr>
          <a:xfrm>
            <a:off x="838200" y="631825"/>
            <a:ext cx="10515600" cy="1325563"/>
          </a:xfrm>
        </p:spPr>
        <p:txBody>
          <a:bodyPr>
            <a:normAutofit/>
          </a:bodyPr>
          <a:lstStyle/>
          <a:p>
            <a:r>
              <a:rPr lang="vi-VN" sz="3700" dirty="0"/>
              <a:t>Từ ứng dụng CNTT đến chuyển đổi số</a:t>
            </a:r>
          </a:p>
        </p:txBody>
      </p:sp>
      <p:sp>
        <p:nvSpPr>
          <p:cNvPr id="3" name="Content Placeholder 2">
            <a:extLst>
              <a:ext uri="{FF2B5EF4-FFF2-40B4-BE49-F238E27FC236}">
                <a16:creationId xmlns:a16="http://schemas.microsoft.com/office/drawing/2014/main" xmlns="" id="{4EB95F72-0F72-48DE-B927-B8E496E28B56}"/>
              </a:ext>
            </a:extLst>
          </p:cNvPr>
          <p:cNvSpPr>
            <a:spLocks noGrp="1"/>
          </p:cNvSpPr>
          <p:nvPr>
            <p:ph idx="1"/>
          </p:nvPr>
        </p:nvSpPr>
        <p:spPr>
          <a:xfrm>
            <a:off x="838200" y="2057400"/>
            <a:ext cx="10515600" cy="3871762"/>
          </a:xfrm>
        </p:spPr>
        <p:txBody>
          <a:bodyPr>
            <a:normAutofit/>
          </a:bodyPr>
          <a:lstStyle/>
          <a:p>
            <a:pPr marL="514350" indent="-514350">
              <a:buFont typeface="+mj-lt"/>
              <a:buAutoNum type="arabicPeriod"/>
            </a:pPr>
            <a:r>
              <a:rPr lang="vi-VN" sz="2400" dirty="0"/>
              <a:t>Số liệu hóa: </a:t>
            </a:r>
            <a:r>
              <a:rPr lang="vi-VN" sz="2400" dirty="0" err="1"/>
              <a:t>analog</a:t>
            </a:r>
            <a:r>
              <a:rPr lang="vi-VN" sz="2400" dirty="0"/>
              <a:t> </a:t>
            </a:r>
            <a:r>
              <a:rPr lang="vi-VN" sz="2400" dirty="0">
                <a:sym typeface="Wingdings" panose="05000000000000000000" pitchFamily="2" charset="2"/>
              </a:rPr>
              <a:t> </a:t>
            </a:r>
            <a:r>
              <a:rPr lang="vi-VN" sz="2400" dirty="0" err="1">
                <a:sym typeface="Wingdings" panose="05000000000000000000" pitchFamily="2" charset="2"/>
              </a:rPr>
              <a:t>digital</a:t>
            </a:r>
            <a:r>
              <a:rPr lang="vi-VN" sz="2400" dirty="0">
                <a:sym typeface="Wingdings" panose="05000000000000000000" pitchFamily="2" charset="2"/>
              </a:rPr>
              <a:t> : số hóa các dữ liệu, thông tin </a:t>
            </a:r>
            <a:r>
              <a:rPr lang="vi-VN" sz="2400" dirty="0" err="1">
                <a:sym typeface="Wingdings" panose="05000000000000000000" pitchFamily="2" charset="2"/>
              </a:rPr>
              <a:t>ananlog</a:t>
            </a:r>
            <a:endParaRPr lang="vi-VN" sz="2400" dirty="0">
              <a:sym typeface="Wingdings" panose="05000000000000000000" pitchFamily="2" charset="2"/>
            </a:endParaRPr>
          </a:p>
          <a:p>
            <a:pPr marL="514350" indent="-514350">
              <a:buFont typeface="+mj-lt"/>
              <a:buAutoNum type="arabicPeriod"/>
            </a:pPr>
            <a:r>
              <a:rPr lang="vi-VN" sz="2400" dirty="0">
                <a:sym typeface="Wingdings" panose="05000000000000000000" pitchFamily="2" charset="2"/>
              </a:rPr>
              <a:t>Số hóa: bao hàm số liệu hóa ( đôi khi được dùng lẫn nhau) nhưng </a:t>
            </a:r>
            <a:r>
              <a:rPr lang="vi-VN" sz="2400" dirty="0" err="1">
                <a:sym typeface="Wingdings" panose="05000000000000000000" pitchFamily="2" charset="2"/>
              </a:rPr>
              <a:t>thuờng</a:t>
            </a:r>
            <a:r>
              <a:rPr lang="vi-VN" sz="2400" dirty="0">
                <a:sym typeface="Wingdings" panose="05000000000000000000" pitchFamily="2" charset="2"/>
              </a:rPr>
              <a:t> bao hàm cả số hóa các quy trình ( tin học hóa )</a:t>
            </a:r>
          </a:p>
          <a:p>
            <a:pPr marL="514350" indent="-514350">
              <a:buFont typeface="+mj-lt"/>
              <a:buAutoNum type="arabicPeriod"/>
            </a:pPr>
            <a:r>
              <a:rPr lang="vi-VN" sz="2400" b="1" dirty="0">
                <a:sym typeface="Wingdings" panose="05000000000000000000" pitchFamily="2" charset="2"/>
              </a:rPr>
              <a:t>Chuyển đổi số: chuyển đổi số là những thay đổi mà một tổ chức cần thay đổi nhìn từ phía khách hàng để đáp ứng mô hình quản trị / nghiệp vụ / kinh doanh mới trong môi trường kinh doanh /hoạt động mới trong kinh tế số</a:t>
            </a:r>
            <a:endParaRPr lang="vi-VN" sz="2400" b="1" dirty="0"/>
          </a:p>
        </p:txBody>
      </p:sp>
    </p:spTree>
    <p:extLst>
      <p:ext uri="{BB962C8B-B14F-4D97-AF65-F5344CB8AC3E}">
        <p14:creationId xmlns:p14="http://schemas.microsoft.com/office/powerpoint/2010/main" xmlns="" val="3606261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E0FEDFF8-AA42-432D-9EF0-66855F0069DB}"/>
              </a:ext>
            </a:extLst>
          </p:cNvPr>
          <p:cNvSpPr/>
          <p:nvPr/>
        </p:nvSpPr>
        <p:spPr>
          <a:xfrm>
            <a:off x="1384478" y="2678806"/>
            <a:ext cx="2511380" cy="8371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Nhà n</a:t>
            </a:r>
            <a:r>
              <a:rPr lang="vi-VN" dirty="0"/>
              <a:t>ước</a:t>
            </a:r>
            <a:endParaRPr lang="en-US" dirty="0"/>
          </a:p>
          <a:p>
            <a:pPr algn="ctr"/>
            <a:r>
              <a:rPr lang="en-US" dirty="0"/>
              <a:t>( Principle)</a:t>
            </a:r>
            <a:endParaRPr lang="vi-VN" dirty="0"/>
          </a:p>
        </p:txBody>
      </p:sp>
      <p:sp>
        <p:nvSpPr>
          <p:cNvPr id="5" name="Rectangle 4">
            <a:extLst>
              <a:ext uri="{FF2B5EF4-FFF2-40B4-BE49-F238E27FC236}">
                <a16:creationId xmlns:a16="http://schemas.microsoft.com/office/drawing/2014/main" xmlns="" id="{0BAB0293-1288-4185-B6E3-AD3F011CC590}"/>
              </a:ext>
            </a:extLst>
          </p:cNvPr>
          <p:cNvSpPr/>
          <p:nvPr/>
        </p:nvSpPr>
        <p:spPr>
          <a:xfrm>
            <a:off x="7577071" y="2683098"/>
            <a:ext cx="2511380" cy="8371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Công chức và các đại diện ( Agent)</a:t>
            </a:r>
            <a:endParaRPr lang="vi-VN" dirty="0"/>
          </a:p>
        </p:txBody>
      </p:sp>
      <p:sp>
        <p:nvSpPr>
          <p:cNvPr id="6" name="Rectangle 5">
            <a:extLst>
              <a:ext uri="{FF2B5EF4-FFF2-40B4-BE49-F238E27FC236}">
                <a16:creationId xmlns:a16="http://schemas.microsoft.com/office/drawing/2014/main" xmlns="" id="{04ACFB8B-3486-4C45-9CB1-CAD6FA5E544A}"/>
              </a:ext>
            </a:extLst>
          </p:cNvPr>
          <p:cNvSpPr/>
          <p:nvPr/>
        </p:nvSpPr>
        <p:spPr>
          <a:xfrm>
            <a:off x="4473261" y="5831984"/>
            <a:ext cx="2511380" cy="8371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Công dân, tổ chức</a:t>
            </a:r>
            <a:endParaRPr lang="vi-VN" dirty="0"/>
          </a:p>
        </p:txBody>
      </p:sp>
      <p:sp>
        <p:nvSpPr>
          <p:cNvPr id="7" name="Arrow: Curved Down 6">
            <a:extLst>
              <a:ext uri="{FF2B5EF4-FFF2-40B4-BE49-F238E27FC236}">
                <a16:creationId xmlns:a16="http://schemas.microsoft.com/office/drawing/2014/main" xmlns="" id="{5CA86AEE-7B60-42B0-B2EF-00EC4CDCC4E9}"/>
              </a:ext>
            </a:extLst>
          </p:cNvPr>
          <p:cNvSpPr/>
          <p:nvPr/>
        </p:nvSpPr>
        <p:spPr>
          <a:xfrm>
            <a:off x="3271234" y="1687133"/>
            <a:ext cx="5177307" cy="940158"/>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8" name="Arrow: Curved Down 7">
            <a:extLst>
              <a:ext uri="{FF2B5EF4-FFF2-40B4-BE49-F238E27FC236}">
                <a16:creationId xmlns:a16="http://schemas.microsoft.com/office/drawing/2014/main" xmlns="" id="{03F061B5-8A71-4DD1-9D46-E4D93FE6D11E}"/>
              </a:ext>
            </a:extLst>
          </p:cNvPr>
          <p:cNvSpPr/>
          <p:nvPr/>
        </p:nvSpPr>
        <p:spPr>
          <a:xfrm flipH="1" flipV="1">
            <a:off x="3181082" y="3541688"/>
            <a:ext cx="5138670" cy="1114024"/>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9" name="Arrow: Bent-Up 8">
            <a:extLst>
              <a:ext uri="{FF2B5EF4-FFF2-40B4-BE49-F238E27FC236}">
                <a16:creationId xmlns:a16="http://schemas.microsoft.com/office/drawing/2014/main" xmlns="" id="{BEEF55C1-7E8D-498E-88F4-10A4C8725E85}"/>
              </a:ext>
            </a:extLst>
          </p:cNvPr>
          <p:cNvSpPr/>
          <p:nvPr/>
        </p:nvSpPr>
        <p:spPr>
          <a:xfrm rot="5400000" flipV="1">
            <a:off x="6709897" y="3825028"/>
            <a:ext cx="3116685" cy="2498502"/>
          </a:xfrm>
          <a:prstGeom prst="bentUpArrow">
            <a:avLst>
              <a:gd name="adj1" fmla="val 9536"/>
              <a:gd name="adj2" fmla="val 10954"/>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1" name="TextBox 10">
            <a:extLst>
              <a:ext uri="{FF2B5EF4-FFF2-40B4-BE49-F238E27FC236}">
                <a16:creationId xmlns:a16="http://schemas.microsoft.com/office/drawing/2014/main" xmlns="" id="{CBB9AB37-E4CD-433A-AB73-8EA164107C07}"/>
              </a:ext>
            </a:extLst>
          </p:cNvPr>
          <p:cNvSpPr txBox="1"/>
          <p:nvPr/>
        </p:nvSpPr>
        <p:spPr>
          <a:xfrm>
            <a:off x="4333461" y="1881809"/>
            <a:ext cx="2623930" cy="369332"/>
          </a:xfrm>
          <a:prstGeom prst="rect">
            <a:avLst/>
          </a:prstGeom>
          <a:noFill/>
        </p:spPr>
        <p:txBody>
          <a:bodyPr wrap="square" rtlCol="0">
            <a:spAutoFit/>
          </a:bodyPr>
          <a:lstStyle/>
          <a:p>
            <a:r>
              <a:rPr lang="vi-VN" dirty="0"/>
              <a:t>Quản lý các đại diện</a:t>
            </a:r>
          </a:p>
        </p:txBody>
      </p:sp>
      <p:sp>
        <p:nvSpPr>
          <p:cNvPr id="12" name="TextBox 11">
            <a:extLst>
              <a:ext uri="{FF2B5EF4-FFF2-40B4-BE49-F238E27FC236}">
                <a16:creationId xmlns:a16="http://schemas.microsoft.com/office/drawing/2014/main" xmlns="" id="{026EE8F3-D621-40F8-B90B-7B99543B4D20}"/>
              </a:ext>
            </a:extLst>
          </p:cNvPr>
          <p:cNvSpPr txBox="1"/>
          <p:nvPr/>
        </p:nvSpPr>
        <p:spPr>
          <a:xfrm>
            <a:off x="4565374" y="4035288"/>
            <a:ext cx="2623930" cy="646331"/>
          </a:xfrm>
          <a:prstGeom prst="rect">
            <a:avLst/>
          </a:prstGeom>
          <a:noFill/>
        </p:spPr>
        <p:txBody>
          <a:bodyPr wrap="square" rtlCol="0">
            <a:spAutoFit/>
          </a:bodyPr>
          <a:lstStyle/>
          <a:p>
            <a:pPr algn="ctr"/>
            <a:r>
              <a:rPr lang="vi-VN" dirty="0"/>
              <a:t>Chịu trách nhiệm trước Nhà nước</a:t>
            </a:r>
          </a:p>
        </p:txBody>
      </p:sp>
      <p:sp>
        <p:nvSpPr>
          <p:cNvPr id="13" name="Oval 12">
            <a:extLst>
              <a:ext uri="{FF2B5EF4-FFF2-40B4-BE49-F238E27FC236}">
                <a16:creationId xmlns:a16="http://schemas.microsoft.com/office/drawing/2014/main" xmlns="" id="{10C79C49-2BB9-4ABC-B42C-5A7D13CDB4BB}"/>
              </a:ext>
            </a:extLst>
          </p:cNvPr>
          <p:cNvSpPr/>
          <p:nvPr/>
        </p:nvSpPr>
        <p:spPr>
          <a:xfrm>
            <a:off x="4439478" y="2564296"/>
            <a:ext cx="2743200" cy="109993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a:t>Vấn đề mất cân đối về thông tin</a:t>
            </a:r>
          </a:p>
        </p:txBody>
      </p:sp>
      <p:sp>
        <p:nvSpPr>
          <p:cNvPr id="14" name="Title 13">
            <a:extLst>
              <a:ext uri="{FF2B5EF4-FFF2-40B4-BE49-F238E27FC236}">
                <a16:creationId xmlns:a16="http://schemas.microsoft.com/office/drawing/2014/main" xmlns="" id="{77C37145-992A-4491-8148-BA119093856B}"/>
              </a:ext>
            </a:extLst>
          </p:cNvPr>
          <p:cNvSpPr>
            <a:spLocks noGrp="1"/>
          </p:cNvSpPr>
          <p:nvPr>
            <p:ph type="title"/>
          </p:nvPr>
        </p:nvSpPr>
        <p:spPr>
          <a:xfrm>
            <a:off x="748047" y="307170"/>
            <a:ext cx="10515600" cy="1325563"/>
          </a:xfrm>
        </p:spPr>
        <p:txBody>
          <a:bodyPr>
            <a:noAutofit/>
          </a:bodyPr>
          <a:lstStyle/>
          <a:p>
            <a:r>
              <a:rPr lang="vi-VN" sz="3600" dirty="0"/>
              <a:t>Từ cải cách hành chính tới cải cách quản trị công</a:t>
            </a:r>
            <a:br>
              <a:rPr lang="vi-VN" sz="3600" dirty="0"/>
            </a:br>
            <a:endParaRPr lang="vi-VN" sz="3600" dirty="0"/>
          </a:p>
        </p:txBody>
      </p:sp>
      <p:sp>
        <p:nvSpPr>
          <p:cNvPr id="15" name="Title 1">
            <a:extLst>
              <a:ext uri="{FF2B5EF4-FFF2-40B4-BE49-F238E27FC236}">
                <a16:creationId xmlns:a16="http://schemas.microsoft.com/office/drawing/2014/main" xmlns="" id="{C17554A1-B312-4BE0-B4B9-13896CFFCFF8}"/>
              </a:ext>
            </a:extLst>
          </p:cNvPr>
          <p:cNvSpPr txBox="1">
            <a:spLocks/>
          </p:cNvSpPr>
          <p:nvPr/>
        </p:nvSpPr>
        <p:spPr>
          <a:xfrm>
            <a:off x="218941" y="5318975"/>
            <a:ext cx="2125014" cy="6246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vi-VN" sz="1800"/>
              <a:t>Nguyên lý Chủ-đại diện ( principle-agent model) trong quản trị công và vai trò của Chính phủ điện tử</a:t>
            </a:r>
            <a:endParaRPr lang="vi-VN" sz="1800" dirty="0"/>
          </a:p>
        </p:txBody>
      </p:sp>
    </p:spTree>
    <p:extLst>
      <p:ext uri="{BB962C8B-B14F-4D97-AF65-F5344CB8AC3E}">
        <p14:creationId xmlns:p14="http://schemas.microsoft.com/office/powerpoint/2010/main" xmlns="" val="30094208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1794</Words>
  <Application>Microsoft Office PowerPoint</Application>
  <PresentationFormat>Custom</PresentationFormat>
  <Paragraphs>224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Chính phủ điện tử =  Cải cách quản trị công X Chuyển đổi số </vt:lpstr>
      <vt:lpstr>Nội dung</vt:lpstr>
      <vt:lpstr>Nghị quyết số 52-NQ/TW: Mục tiêu top 4 ASEAN. </vt:lpstr>
      <vt:lpstr>Chọn Chính phủ điện tử là khâu đột phá là lựa chọn đúng đắn và khả thi</vt:lpstr>
      <vt:lpstr>Tại sao Chính phủ điện tử = Cải cách quản trị công X Chuyển đổi số.</vt:lpstr>
      <vt:lpstr>Mô hình trưởng thành Chính phủ điện tử </vt:lpstr>
      <vt:lpstr>Mô hình trưởng thành Chính phủ điện tử </vt:lpstr>
      <vt:lpstr>Từ ứng dụng CNTT đến chuyển đổi số</vt:lpstr>
      <vt:lpstr>Từ cải cách hành chính tới cải cách quản trị công </vt:lpstr>
      <vt:lpstr>Từ cải cách hành chính tới cải cách quản trị công</vt:lpstr>
      <vt:lpstr>Thực tiễn Việt Nam</vt:lpstr>
      <vt:lpstr>Từ thực tiễn Việt Nam</vt:lpstr>
      <vt:lpstr>Những điểm nghẽn cần chú ý</vt:lpstr>
      <vt:lpstr>Khuyến nghị đề xuất</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Chính phủ điện tử = Cải cách quản trị công X Chuyển đổi số</dc:title>
  <dc:creator>Nguyen The Trung</dc:creator>
  <cp:lastModifiedBy>DANC01</cp:lastModifiedBy>
  <cp:revision>7</cp:revision>
  <dcterms:created xsi:type="dcterms:W3CDTF">2020-02-10T01:16:29Z</dcterms:created>
  <dcterms:modified xsi:type="dcterms:W3CDTF">2020-02-11T02:52:01Z</dcterms:modified>
</cp:coreProperties>
</file>